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sldIdLst>
    <p:sldId id="383" r:id="rId2"/>
    <p:sldId id="448" r:id="rId3"/>
    <p:sldId id="449" r:id="rId4"/>
    <p:sldId id="451" r:id="rId5"/>
    <p:sldId id="452" r:id="rId6"/>
    <p:sldId id="453" r:id="rId7"/>
    <p:sldId id="454" r:id="rId8"/>
    <p:sldId id="455" r:id="rId9"/>
    <p:sldId id="456" r:id="rId10"/>
    <p:sldId id="457" r:id="rId11"/>
    <p:sldId id="458" r:id="rId12"/>
    <p:sldId id="459" r:id="rId13"/>
    <p:sldId id="460" r:id="rId14"/>
    <p:sldId id="485" r:id="rId15"/>
    <p:sldId id="461" r:id="rId16"/>
    <p:sldId id="462" r:id="rId17"/>
    <p:sldId id="463" r:id="rId18"/>
    <p:sldId id="464" r:id="rId19"/>
    <p:sldId id="465" r:id="rId20"/>
    <p:sldId id="466" r:id="rId21"/>
    <p:sldId id="467" r:id="rId22"/>
    <p:sldId id="468" r:id="rId23"/>
    <p:sldId id="487" r:id="rId24"/>
    <p:sldId id="486" r:id="rId25"/>
    <p:sldId id="470" r:id="rId26"/>
    <p:sldId id="471" r:id="rId27"/>
    <p:sldId id="472" r:id="rId28"/>
    <p:sldId id="473" r:id="rId29"/>
    <p:sldId id="474" r:id="rId30"/>
    <p:sldId id="475" r:id="rId31"/>
    <p:sldId id="477" r:id="rId32"/>
    <p:sldId id="478" r:id="rId33"/>
    <p:sldId id="484" r:id="rId3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62CAE3"/>
    <a:srgbClr val="F78E1E"/>
    <a:srgbClr val="B6B8BA"/>
    <a:srgbClr val="006892"/>
    <a:srgbClr val="FF0000"/>
    <a:srgbClr val="58595B"/>
    <a:srgbClr val="333333"/>
    <a:srgbClr val="4D4D4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744" autoAdjust="0"/>
    <p:restoredTop sz="76840" autoAdjust="0"/>
  </p:normalViewPr>
  <p:slideViewPr>
    <p:cSldViewPr snapToGrid="0">
      <p:cViewPr varScale="1">
        <p:scale>
          <a:sx n="56" d="100"/>
          <a:sy n="56" d="100"/>
        </p:scale>
        <p:origin x="-516" y="-96"/>
      </p:cViewPr>
      <p:guideLst>
        <p:guide orient="horz" pos="4319"/>
        <p:guide/>
      </p:guideLst>
    </p:cSldViewPr>
  </p:slideViewPr>
  <p:notesTextViewPr>
    <p:cViewPr>
      <p:scale>
        <a:sx n="100" d="100"/>
        <a:sy n="100" d="100"/>
      </p:scale>
      <p:origin x="0" y="0"/>
    </p:cViewPr>
  </p:notesTextViewPr>
  <p:sorterViewPr>
    <p:cViewPr>
      <p:scale>
        <a:sx n="66" d="100"/>
        <a:sy n="66" d="100"/>
      </p:scale>
      <p:origin x="0" y="696"/>
    </p:cViewPr>
  </p:sorterViewPr>
  <p:notesViewPr>
    <p:cSldViewPr snapToGrid="0">
      <p:cViewPr>
        <p:scale>
          <a:sx n="80" d="100"/>
          <a:sy n="80" d="100"/>
        </p:scale>
        <p:origin x="-1938" y="-7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38475" cy="463550"/>
          </a:xfrm>
          <a:prstGeom prst="rect">
            <a:avLst/>
          </a:prstGeom>
          <a:noFill/>
          <a:ln>
            <a:noFill/>
          </a:ln>
          <a:effectLst/>
          <a:extLst/>
        </p:spPr>
        <p:txBody>
          <a:bodyPr vert="horz" wrap="square" lIns="93172" tIns="46586" rIns="93172" bIns="46586" numCol="1" anchor="t" anchorCtr="0" compatLnSpc="1">
            <a:prstTxWarp prst="textNoShape">
              <a:avLst/>
            </a:prstTxWarp>
          </a:bodyPr>
          <a:lstStyle>
            <a:lvl1pPr defTabSz="931887">
              <a:defRPr sz="1300">
                <a:latin typeface="Arial" charset="0"/>
                <a:ea typeface="+mn-ea"/>
                <a:cs typeface="+mn-cs"/>
              </a:defRPr>
            </a:lvl1pPr>
          </a:lstStyle>
          <a:p>
            <a:pPr>
              <a:defRPr/>
            </a:pPr>
            <a:endParaRPr lang="en-US"/>
          </a:p>
        </p:txBody>
      </p:sp>
      <p:sp>
        <p:nvSpPr>
          <p:cNvPr id="20483" name="Rectangle 3"/>
          <p:cNvSpPr>
            <a:spLocks noGrp="1" noChangeArrowheads="1"/>
          </p:cNvSpPr>
          <p:nvPr>
            <p:ph type="dt" idx="1"/>
          </p:nvPr>
        </p:nvSpPr>
        <p:spPr bwMode="auto">
          <a:xfrm>
            <a:off x="3970338" y="0"/>
            <a:ext cx="3038475" cy="463550"/>
          </a:xfrm>
          <a:prstGeom prst="rect">
            <a:avLst/>
          </a:prstGeom>
          <a:noFill/>
          <a:ln>
            <a:noFill/>
          </a:ln>
          <a:effectLst/>
          <a:extLst/>
        </p:spPr>
        <p:txBody>
          <a:bodyPr vert="horz" wrap="square" lIns="93172" tIns="46586" rIns="93172" bIns="46586" numCol="1" anchor="t" anchorCtr="0" compatLnSpc="1">
            <a:prstTxWarp prst="textNoShape">
              <a:avLst/>
            </a:prstTxWarp>
          </a:bodyPr>
          <a:lstStyle>
            <a:lvl1pPr algn="r" defTabSz="931887">
              <a:defRPr sz="1300">
                <a:latin typeface="Arial" charset="0"/>
                <a:ea typeface="+mn-ea"/>
                <a:cs typeface="+mn-cs"/>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701675" y="4416425"/>
            <a:ext cx="5607050" cy="4181475"/>
          </a:xfrm>
          <a:prstGeom prst="rect">
            <a:avLst/>
          </a:prstGeom>
          <a:noFill/>
          <a:ln>
            <a:noFill/>
          </a:ln>
          <a:effectLst/>
          <a:extLst/>
        </p:spPr>
        <p:txBody>
          <a:bodyPr vert="horz" wrap="square" lIns="93172" tIns="46586" rIns="93172"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831263"/>
            <a:ext cx="3038475" cy="463550"/>
          </a:xfrm>
          <a:prstGeom prst="rect">
            <a:avLst/>
          </a:prstGeom>
          <a:noFill/>
          <a:ln>
            <a:noFill/>
          </a:ln>
          <a:effectLst/>
          <a:extLst/>
        </p:spPr>
        <p:txBody>
          <a:bodyPr vert="horz" wrap="square" lIns="93172" tIns="46586" rIns="93172" bIns="46586" numCol="1" anchor="b" anchorCtr="0" compatLnSpc="1">
            <a:prstTxWarp prst="textNoShape">
              <a:avLst/>
            </a:prstTxWarp>
          </a:bodyPr>
          <a:lstStyle>
            <a:lvl1pPr defTabSz="931887">
              <a:defRPr sz="1300">
                <a:latin typeface="Arial" charset="0"/>
                <a:ea typeface="+mn-ea"/>
                <a:cs typeface="+mn-cs"/>
              </a:defRPr>
            </a:lvl1pPr>
          </a:lstStyle>
          <a:p>
            <a:pPr>
              <a:defRPr/>
            </a:pPr>
            <a:endParaRPr lang="en-US"/>
          </a:p>
        </p:txBody>
      </p:sp>
      <p:sp>
        <p:nvSpPr>
          <p:cNvPr id="20487" name="Rectangle 7"/>
          <p:cNvSpPr>
            <a:spLocks noGrp="1" noChangeArrowheads="1"/>
          </p:cNvSpPr>
          <p:nvPr>
            <p:ph type="sldNum" sz="quarter" idx="5"/>
          </p:nvPr>
        </p:nvSpPr>
        <p:spPr bwMode="auto">
          <a:xfrm>
            <a:off x="3970338" y="8831263"/>
            <a:ext cx="3038475" cy="463550"/>
          </a:xfrm>
          <a:prstGeom prst="rect">
            <a:avLst/>
          </a:prstGeom>
          <a:noFill/>
          <a:ln>
            <a:noFill/>
          </a:ln>
          <a:effectLst/>
          <a:extLst/>
        </p:spPr>
        <p:txBody>
          <a:bodyPr vert="horz" wrap="square" lIns="93172" tIns="46586" rIns="93172" bIns="46586" numCol="1" anchor="b" anchorCtr="0" compatLnSpc="1">
            <a:prstTxWarp prst="textNoShape">
              <a:avLst/>
            </a:prstTxWarp>
          </a:bodyPr>
          <a:lstStyle>
            <a:lvl1pPr algn="r" defTabSz="931863">
              <a:defRPr sz="1300">
                <a:latin typeface="Arial" pitchFamily="34" charset="0"/>
              </a:defRPr>
            </a:lvl1pPr>
          </a:lstStyle>
          <a:p>
            <a:pPr>
              <a:defRPr/>
            </a:pPr>
            <a:fld id="{05E228B4-C8A2-4EDA-B458-2485ACA7ECD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endParaRPr lang="en-US" smtClean="0">
              <a:ea typeface="ＭＳ Ｐゴシック" pitchFamily="34" charset="-128"/>
            </a:endParaRPr>
          </a:p>
        </p:txBody>
      </p:sp>
      <p:sp>
        <p:nvSpPr>
          <p:cNvPr id="38916" name="Slide Number Placeholder 3"/>
          <p:cNvSpPr>
            <a:spLocks noGrp="1"/>
          </p:cNvSpPr>
          <p:nvPr>
            <p:ph type="sldNum" sz="quarter" idx="5"/>
          </p:nvPr>
        </p:nvSpPr>
        <p:spPr>
          <a:noFill/>
          <a:ln>
            <a:miter lim="800000"/>
            <a:headEnd/>
            <a:tailEnd/>
          </a:ln>
        </p:spPr>
        <p:txBody>
          <a:bodyPr/>
          <a:lstStyle/>
          <a:p>
            <a:fld id="{490BDC56-F8E8-4E40-9E88-47CAE1EF46D6}" type="slidenum">
              <a:rPr lang="en-US" smtClean="0">
                <a:latin typeface="Arial" charset="0"/>
              </a:rPr>
              <a:pPr/>
              <a:t>1</a:t>
            </a:fld>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miter lim="800000"/>
            <a:headEnd/>
            <a:tailEnd/>
          </a:ln>
        </p:spPr>
        <p:txBody>
          <a:bodyPr/>
          <a:lstStyle/>
          <a:p>
            <a:pPr defTabSz="930275"/>
            <a:fld id="{D521C3D2-8474-43CA-BBD2-027F238BE22D}" type="slidenum">
              <a:rPr lang="en-US" smtClean="0">
                <a:latin typeface="Arial" charset="0"/>
                <a:cs typeface="Arial" charset="0"/>
              </a:rPr>
              <a:pPr defTabSz="930275"/>
              <a:t>10</a:t>
            </a:fld>
            <a:endParaRPr lang="en-US" smtClean="0">
              <a:latin typeface="Arial" charset="0"/>
              <a:cs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marL="169863" indent="-169863" eaLnBrk="1" hangingPunct="1">
              <a:buFontTx/>
              <a:buChar char="•"/>
            </a:pPr>
            <a:endParaRPr 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miter lim="800000"/>
            <a:headEnd/>
            <a:tailEnd/>
          </a:ln>
        </p:spPr>
        <p:txBody>
          <a:bodyPr/>
          <a:lstStyle/>
          <a:p>
            <a:pPr defTabSz="930275"/>
            <a:fld id="{1E2ECD03-9332-4C74-8F11-1E4828E8A8B5}" type="slidenum">
              <a:rPr lang="en-US" smtClean="0">
                <a:latin typeface="Arial" charset="0"/>
                <a:cs typeface="Arial" charset="0"/>
              </a:rPr>
              <a:pPr defTabSz="930275"/>
              <a:t>11</a:t>
            </a:fld>
            <a:endParaRPr lang="en-US" smtClean="0">
              <a:latin typeface="Arial" charset="0"/>
              <a:cs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miter lim="800000"/>
            <a:headEnd/>
            <a:tailEnd/>
          </a:ln>
        </p:spPr>
        <p:txBody>
          <a:bodyPr/>
          <a:lstStyle/>
          <a:p>
            <a:pPr defTabSz="928688"/>
            <a:fld id="{3429FF78-0AF8-4121-B9E4-6DFD71BEC23D}" type="slidenum">
              <a:rPr lang="en-US" smtClean="0">
                <a:latin typeface="Arial" charset="0"/>
                <a:cs typeface="Arial" charset="0"/>
              </a:rPr>
              <a:pPr defTabSz="928688"/>
              <a:t>12</a:t>
            </a:fld>
            <a:endParaRPr lang="en-US" smtClean="0">
              <a:latin typeface="Arial" charset="0"/>
              <a:cs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701675" y="4416425"/>
            <a:ext cx="5607050" cy="4632325"/>
          </a:xfrm>
          <a:noFill/>
        </p:spPr>
        <p:txBody>
          <a:bodyPr/>
          <a:lstStyle/>
          <a:p>
            <a:pPr marL="158750" indent="-158750" eaLnBrk="1" hangingPunct="1">
              <a:buFontTx/>
              <a:buChar char="•"/>
            </a:pPr>
            <a:endParaRPr lang="en-US" sz="1100"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xfrm>
            <a:off x="433388" y="4200525"/>
            <a:ext cx="6319837" cy="4978400"/>
          </a:xfrm>
          <a:noFill/>
        </p:spPr>
        <p:txBody>
          <a:bodyPr/>
          <a:lstStyle/>
          <a:p>
            <a:pPr defTabSz="879475"/>
            <a:endParaRPr lang="en-US" smtClean="0">
              <a:ea typeface="ＭＳ Ｐゴシック" pitchFamily="34" charset="-128"/>
            </a:endParaRPr>
          </a:p>
        </p:txBody>
      </p:sp>
      <p:sp>
        <p:nvSpPr>
          <p:cNvPr id="51204" name="Slide Number Placeholder 3"/>
          <p:cNvSpPr>
            <a:spLocks noGrp="1"/>
          </p:cNvSpPr>
          <p:nvPr>
            <p:ph type="sldNum" sz="quarter" idx="5"/>
          </p:nvPr>
        </p:nvSpPr>
        <p:spPr>
          <a:noFill/>
          <a:ln>
            <a:miter lim="800000"/>
            <a:headEnd/>
            <a:tailEnd/>
          </a:ln>
        </p:spPr>
        <p:txBody>
          <a:bodyPr/>
          <a:lstStyle/>
          <a:p>
            <a:pPr defTabSz="930275"/>
            <a:fld id="{B1FF72B7-88B2-4910-B6A3-2E7F389E4BC4}" type="slidenum">
              <a:rPr lang="en-US" smtClean="0">
                <a:latin typeface="Arial" charset="0"/>
              </a:rPr>
              <a:pPr defTabSz="930275"/>
              <a:t>13</a:t>
            </a:fld>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endParaRPr lang="en-US" smtClean="0">
              <a:ea typeface="ＭＳ Ｐゴシック" pitchFamily="34" charset="-128"/>
            </a:endParaRPr>
          </a:p>
        </p:txBody>
      </p:sp>
      <p:sp>
        <p:nvSpPr>
          <p:cNvPr id="52228" name="Slide Number Placeholder 3"/>
          <p:cNvSpPr>
            <a:spLocks noGrp="1"/>
          </p:cNvSpPr>
          <p:nvPr>
            <p:ph type="sldNum" sz="quarter" idx="5"/>
          </p:nvPr>
        </p:nvSpPr>
        <p:spPr>
          <a:noFill/>
          <a:ln>
            <a:miter lim="800000"/>
            <a:headEnd/>
            <a:tailEnd/>
          </a:ln>
        </p:spPr>
        <p:txBody>
          <a:bodyPr/>
          <a:lstStyle/>
          <a:p>
            <a:pPr defTabSz="930275"/>
            <a:fld id="{A2E38A94-D55E-49C0-9A01-BD1C524ACD70}" type="slidenum">
              <a:rPr lang="en-US" smtClean="0">
                <a:latin typeface="Arial" charset="0"/>
              </a:rPr>
              <a:pPr defTabSz="930275"/>
              <a:t>15</a:t>
            </a:fld>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miter lim="800000"/>
            <a:headEnd/>
            <a:tailEnd/>
          </a:ln>
        </p:spPr>
        <p:txBody>
          <a:bodyPr/>
          <a:lstStyle/>
          <a:p>
            <a:fld id="{1E7FA59A-B089-4228-80C1-299F5CDD12A3}" type="slidenum">
              <a:rPr lang="en-US" smtClean="0">
                <a:latin typeface="Arial" charset="0"/>
              </a:rPr>
              <a:pPr/>
              <a:t>16</a:t>
            </a:fld>
            <a:endParaRPr lang="en-US" smtClean="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a:lnSpc>
                <a:spcPct val="115000"/>
              </a:lnSpc>
              <a:spcBef>
                <a:spcPct val="0"/>
              </a:spcBef>
            </a:pPr>
            <a:r>
              <a:rPr lang="en-US" b="1" smtClean="0">
                <a:latin typeface="Calibri" pitchFamily="34" charset="0"/>
                <a:ea typeface="Calibri" pitchFamily="34" charset="0"/>
                <a:cs typeface="Times New Roman" pitchFamily="18" charset="0"/>
              </a:rPr>
              <a:t>End User: </a:t>
            </a:r>
            <a:endParaRPr lang="en-US" smtClean="0">
              <a:latin typeface="Calibri" pitchFamily="34" charset="0"/>
              <a:ea typeface="Calibri" pitchFamily="34" charset="0"/>
              <a:cs typeface="Times New Roman" pitchFamily="18" charset="0"/>
            </a:endParaRPr>
          </a:p>
          <a:p>
            <a:pPr marL="714375" lvl="1" indent="-273050">
              <a:lnSpc>
                <a:spcPct val="115000"/>
              </a:lnSpc>
              <a:spcBef>
                <a:spcPct val="0"/>
              </a:spcBef>
              <a:buFont typeface="Symbol" pitchFamily="18" charset="2"/>
              <a:buChar char=""/>
            </a:pPr>
            <a:r>
              <a:rPr lang="en-US" b="1" smtClean="0">
                <a:latin typeface="Calibri" pitchFamily="34" charset="0"/>
                <a:ea typeface="Calibri" pitchFamily="34" charset="0"/>
                <a:cs typeface="Times New Roman" pitchFamily="18" charset="0"/>
              </a:rPr>
              <a:t>Simplify meetings and presentations </a:t>
            </a:r>
            <a:endParaRPr lang="en-US" smtClean="0">
              <a:latin typeface="Calibri" pitchFamily="34" charset="0"/>
              <a:ea typeface="Calibri" pitchFamily="34" charset="0"/>
              <a:cs typeface="Times New Roman" pitchFamily="18" charset="0"/>
            </a:endParaRPr>
          </a:p>
          <a:p>
            <a:pPr marL="1100138" lvl="2" indent="-217488">
              <a:lnSpc>
                <a:spcPct val="115000"/>
              </a:lnSpc>
              <a:spcBef>
                <a:spcPct val="0"/>
              </a:spcBef>
              <a:buFont typeface="Wingdings" pitchFamily="2" charset="2"/>
              <a:buChar char=""/>
            </a:pPr>
            <a:r>
              <a:rPr lang="en-US" smtClean="0">
                <a:latin typeface="Calibri" pitchFamily="34" charset="0"/>
                <a:ea typeface="Calibri" pitchFamily="34" charset="0"/>
                <a:cs typeface="Times New Roman" pitchFamily="18" charset="0"/>
              </a:rPr>
              <a:t>UC360 facilities any meeting or presentation type – internal or external</a:t>
            </a:r>
          </a:p>
          <a:p>
            <a:pPr marL="1100138" lvl="2" indent="-217488">
              <a:lnSpc>
                <a:spcPct val="115000"/>
              </a:lnSpc>
              <a:spcBef>
                <a:spcPct val="0"/>
              </a:spcBef>
              <a:buFont typeface="Wingdings" pitchFamily="2" charset="2"/>
              <a:buChar char=""/>
            </a:pPr>
            <a:r>
              <a:rPr lang="en-US" smtClean="0">
                <a:latin typeface="Calibri" pitchFamily="34" charset="0"/>
                <a:ea typeface="Calibri" pitchFamily="34" charset="0"/>
                <a:cs typeface="Times New Roman" pitchFamily="18" charset="0"/>
              </a:rPr>
              <a:t>It provides a single spot to manage the entire meeting or presentation </a:t>
            </a:r>
          </a:p>
          <a:p>
            <a:pPr marL="1539875" lvl="3" indent="-217488">
              <a:lnSpc>
                <a:spcPct val="115000"/>
              </a:lnSpc>
              <a:spcBef>
                <a:spcPct val="0"/>
              </a:spcBef>
              <a:buFont typeface="Symbol" pitchFamily="18" charset="2"/>
              <a:buChar char=""/>
            </a:pPr>
            <a:r>
              <a:rPr lang="en-US" smtClean="0">
                <a:latin typeface="Calibri" pitchFamily="34" charset="0"/>
                <a:ea typeface="Calibri" pitchFamily="34" charset="0"/>
                <a:cs typeface="Times New Roman" pitchFamily="18" charset="0"/>
              </a:rPr>
              <a:t>Meaning your presentation material, the display, and external audio and collaboration</a:t>
            </a:r>
          </a:p>
          <a:p>
            <a:pPr marL="1539875" lvl="3" indent="-217488">
              <a:lnSpc>
                <a:spcPct val="115000"/>
              </a:lnSpc>
              <a:spcBef>
                <a:spcPct val="0"/>
              </a:spcBef>
              <a:buFont typeface="Symbol" pitchFamily="18" charset="2"/>
              <a:buChar char=""/>
            </a:pPr>
            <a:r>
              <a:rPr lang="en-US" smtClean="0">
                <a:latin typeface="Calibri" pitchFamily="34" charset="0"/>
                <a:ea typeface="Calibri" pitchFamily="34" charset="0"/>
                <a:cs typeface="Times New Roman" pitchFamily="18" charset="0"/>
              </a:rPr>
              <a:t>You are able to quick-start a presentation or meeting regardless of the disparate types of equipment being used in those locations (projector or screen, camera, connections, etc.)</a:t>
            </a:r>
          </a:p>
          <a:p>
            <a:pPr marL="1100138" lvl="2" indent="-217488">
              <a:lnSpc>
                <a:spcPct val="115000"/>
              </a:lnSpc>
              <a:spcBef>
                <a:spcPct val="0"/>
              </a:spcBef>
              <a:buFont typeface="Wingdings" pitchFamily="2" charset="2"/>
              <a:buChar char=""/>
            </a:pPr>
            <a:r>
              <a:rPr lang="en-US" smtClean="0">
                <a:latin typeface="Calibri" pitchFamily="34" charset="0"/>
                <a:ea typeface="Calibri" pitchFamily="34" charset="0"/>
                <a:cs typeface="Times New Roman" pitchFamily="18" charset="0"/>
              </a:rPr>
              <a:t>No desktop computer or laptop required for me to present (RDP, memory stick, cloud-ready: Dropbox, Google Docs)</a:t>
            </a:r>
          </a:p>
          <a:p>
            <a:pPr marL="1100138" lvl="2" indent="-217488">
              <a:lnSpc>
                <a:spcPct val="115000"/>
              </a:lnSpc>
              <a:spcBef>
                <a:spcPct val="0"/>
              </a:spcBef>
              <a:buFont typeface="Wingdings" pitchFamily="2" charset="2"/>
              <a:buChar char=""/>
            </a:pPr>
            <a:r>
              <a:rPr lang="en-US" smtClean="0">
                <a:latin typeface="Calibri" pitchFamily="34" charset="0"/>
                <a:ea typeface="Calibri" pitchFamily="34" charset="0"/>
                <a:cs typeface="Times New Roman" pitchFamily="18" charset="0"/>
              </a:rPr>
              <a:t>Start multi-party audio or collaboration sessions as simply as a phone call.</a:t>
            </a:r>
          </a:p>
          <a:p>
            <a:pPr marL="1539875" lvl="3" indent="-217488">
              <a:lnSpc>
                <a:spcPct val="115000"/>
              </a:lnSpc>
              <a:spcBef>
                <a:spcPct val="0"/>
              </a:spcBef>
              <a:buFont typeface="Symbol" pitchFamily="18" charset="2"/>
              <a:buChar char=""/>
            </a:pPr>
            <a:r>
              <a:rPr lang="en-US" smtClean="0">
                <a:latin typeface="Calibri" pitchFamily="34" charset="0"/>
                <a:ea typeface="Calibri" pitchFamily="34" charset="0"/>
                <a:cs typeface="Times New Roman" pitchFamily="18" charset="0"/>
              </a:rPr>
              <a:t>Intuitive user interface provides zero learning curve for users.</a:t>
            </a:r>
          </a:p>
          <a:p>
            <a:pPr marL="1539875" lvl="3" indent="-217488">
              <a:lnSpc>
                <a:spcPct val="115000"/>
              </a:lnSpc>
              <a:spcBef>
                <a:spcPct val="0"/>
              </a:spcBef>
              <a:buFont typeface="Symbol" pitchFamily="18" charset="2"/>
              <a:buChar char=""/>
            </a:pPr>
            <a:r>
              <a:rPr lang="en-US" smtClean="0">
                <a:latin typeface="Calibri" pitchFamily="34" charset="0"/>
                <a:ea typeface="Calibri" pitchFamily="34" charset="0"/>
                <a:cs typeface="Times New Roman" pitchFamily="18" charset="0"/>
              </a:rPr>
              <a:t>No confusion / intimidation for casual users.</a:t>
            </a:r>
          </a:p>
          <a:p>
            <a:pPr marL="1539875" lvl="3" indent="-217488">
              <a:lnSpc>
                <a:spcPct val="115000"/>
              </a:lnSpc>
              <a:spcBef>
                <a:spcPct val="0"/>
              </a:spcBef>
              <a:buFont typeface="Symbol" pitchFamily="18" charset="2"/>
              <a:buChar char=""/>
            </a:pPr>
            <a:r>
              <a:rPr lang="en-US" smtClean="0">
                <a:latin typeface="Calibri" pitchFamily="34" charset="0"/>
                <a:ea typeface="Calibri" pitchFamily="34" charset="0"/>
                <a:cs typeface="Times New Roman" pitchFamily="18" charset="0"/>
              </a:rPr>
              <a:t>No more time lost to administration at the beginning of every conference call/presentation.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miter lim="800000"/>
            <a:headEnd/>
            <a:tailEnd/>
          </a:ln>
        </p:spPr>
        <p:txBody>
          <a:bodyPr/>
          <a:lstStyle/>
          <a:p>
            <a:fld id="{FF11941D-31BF-4DAE-AF5B-BDFC636F9358}" type="slidenum">
              <a:rPr lang="en-US" smtClean="0">
                <a:latin typeface="Arial" charset="0"/>
              </a:rPr>
              <a:pPr/>
              <a:t>17</a:t>
            </a:fld>
            <a:endParaRPr lang="en-US" smtClean="0">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marL="185738" indent="-219075">
              <a:lnSpc>
                <a:spcPct val="115000"/>
              </a:lnSpc>
              <a:spcBef>
                <a:spcPct val="0"/>
              </a:spcBef>
              <a:buFont typeface="Wingdings" pitchFamily="2" charset="2"/>
              <a:buChar char=""/>
            </a:pPr>
            <a:r>
              <a:rPr lang="en-US" smtClean="0">
                <a:latin typeface="Calibri" pitchFamily="34" charset="0"/>
                <a:ea typeface="Calibri" pitchFamily="34" charset="0"/>
                <a:cs typeface="Times New Roman" pitchFamily="18" charset="0"/>
              </a:rPr>
              <a:t>Simplicity of use removes the barriers of use and leads to: </a:t>
            </a:r>
          </a:p>
          <a:p>
            <a:pPr marL="627063" lvl="1" indent="-219075">
              <a:lnSpc>
                <a:spcPct val="115000"/>
              </a:lnSpc>
              <a:spcBef>
                <a:spcPct val="0"/>
              </a:spcBef>
              <a:buFont typeface="Symbol" pitchFamily="18" charset="2"/>
              <a:buChar char=""/>
            </a:pPr>
            <a:r>
              <a:rPr lang="en-US" smtClean="0">
                <a:latin typeface="Calibri" pitchFamily="34" charset="0"/>
                <a:ea typeface="Calibri" pitchFamily="34" charset="0"/>
                <a:cs typeface="Times New Roman" pitchFamily="18" charset="0"/>
              </a:rPr>
              <a:t>Increased use and better collaboration.</a:t>
            </a:r>
          </a:p>
          <a:p>
            <a:pPr marL="627063" lvl="1" indent="-219075">
              <a:lnSpc>
                <a:spcPct val="115000"/>
              </a:lnSpc>
              <a:spcBef>
                <a:spcPct val="0"/>
              </a:spcBef>
              <a:buFont typeface="Symbol" pitchFamily="18" charset="2"/>
              <a:buChar char=""/>
            </a:pPr>
            <a:r>
              <a:rPr lang="en-US" smtClean="0">
                <a:latin typeface="Calibri" pitchFamily="34" charset="0"/>
                <a:ea typeface="Calibri" pitchFamily="34" charset="0"/>
                <a:cs typeface="Times New Roman" pitchFamily="18" charset="0"/>
              </a:rPr>
              <a:t>More spontaneous (in-the-moment) collaboration.</a:t>
            </a:r>
          </a:p>
          <a:p>
            <a:pPr marL="627063" lvl="1" indent="-219075">
              <a:lnSpc>
                <a:spcPct val="115000"/>
              </a:lnSpc>
              <a:spcBef>
                <a:spcPct val="0"/>
              </a:spcBef>
              <a:buFont typeface="Symbol" pitchFamily="18" charset="2"/>
              <a:buChar char=""/>
            </a:pPr>
            <a:r>
              <a:rPr lang="en-US" smtClean="0">
                <a:latin typeface="Calibri" pitchFamily="34" charset="0"/>
                <a:ea typeface="Calibri" pitchFamily="34" charset="0"/>
                <a:cs typeface="Times New Roman" pitchFamily="18" charset="0"/>
              </a:rPr>
              <a:t>Collaboration becoming the natural way I work.</a:t>
            </a:r>
          </a:p>
          <a:p>
            <a:pPr marL="185738" indent="-219075">
              <a:lnSpc>
                <a:spcPct val="115000"/>
              </a:lnSpc>
              <a:spcBef>
                <a:spcPct val="0"/>
              </a:spcBef>
              <a:buFont typeface="Wingdings" pitchFamily="2" charset="2"/>
              <a:buChar char=""/>
            </a:pPr>
            <a:r>
              <a:rPr lang="en-US" smtClean="0">
                <a:latin typeface="Calibri" pitchFamily="34" charset="0"/>
                <a:ea typeface="Calibri" pitchFamily="34" charset="0"/>
                <a:cs typeface="Times New Roman" pitchFamily="18" charset="0"/>
              </a:rPr>
              <a:t>HD audio and HD video capability provides the value of a more “face-to-face” interaction for remote participants.</a:t>
            </a:r>
          </a:p>
          <a:p>
            <a:pPr marL="627063" lvl="1" indent="-219075">
              <a:lnSpc>
                <a:spcPct val="115000"/>
              </a:lnSpc>
              <a:spcBef>
                <a:spcPct val="0"/>
              </a:spcBef>
              <a:buFont typeface="Symbol" pitchFamily="18" charset="2"/>
              <a:buChar char=""/>
            </a:pPr>
            <a:r>
              <a:rPr lang="en-US" smtClean="0">
                <a:latin typeface="Calibri" pitchFamily="34" charset="0"/>
                <a:ea typeface="Calibri" pitchFamily="34" charset="0"/>
                <a:cs typeface="Times New Roman" pitchFamily="18" charset="0"/>
              </a:rPr>
              <a:t>Promotes clear understandings of what is being said.</a:t>
            </a:r>
          </a:p>
          <a:p>
            <a:pPr marL="627063" lvl="1" indent="-219075">
              <a:lnSpc>
                <a:spcPct val="115000"/>
              </a:lnSpc>
              <a:spcBef>
                <a:spcPct val="0"/>
              </a:spcBef>
              <a:buFont typeface="Symbol" pitchFamily="18" charset="2"/>
              <a:buChar char=""/>
            </a:pPr>
            <a:r>
              <a:rPr lang="en-US" smtClean="0">
                <a:latin typeface="Calibri" pitchFamily="34" charset="0"/>
                <a:ea typeface="Calibri" pitchFamily="34" charset="0"/>
                <a:cs typeface="Times New Roman" pitchFamily="18" charset="0"/>
              </a:rPr>
              <a:t>Helps build stronger relationships with easy collaboration and information sharing among employees, customers, partners, and suppliers.</a:t>
            </a:r>
          </a:p>
          <a:p>
            <a:pPr marL="185738" indent="-219075">
              <a:lnSpc>
                <a:spcPct val="115000"/>
              </a:lnSpc>
              <a:spcBef>
                <a:spcPct val="0"/>
              </a:spcBef>
              <a:buFont typeface="Wingdings" pitchFamily="2" charset="2"/>
              <a:buChar char=""/>
            </a:pPr>
            <a:r>
              <a:rPr lang="en-US" smtClean="0">
                <a:latin typeface="Calibri" pitchFamily="34" charset="0"/>
                <a:ea typeface="Calibri" pitchFamily="34" charset="0"/>
                <a:cs typeface="Times New Roman" pitchFamily="18" charset="0"/>
              </a:rPr>
              <a:t>Workers in widely dispersed locations form productive long-term and ad hoc teams as easily as if they were in the same office.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1F57F223-EE07-4F45-9915-E965B649E400}" type="slidenum">
              <a:rPr lang="en-US" smtClean="0">
                <a:latin typeface="Arial" charset="0"/>
              </a:rPr>
              <a:pPr/>
              <a:t>18</a:t>
            </a:fld>
            <a:endParaRPr lang="en-US"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a:lnSpc>
                <a:spcPct val="115000"/>
              </a:lnSpc>
              <a:spcBef>
                <a:spcPct val="0"/>
              </a:spcBef>
            </a:pPr>
            <a:r>
              <a:rPr lang="en-US" b="1" smtClean="0">
                <a:latin typeface="Calibri" pitchFamily="34" charset="0"/>
                <a:ea typeface="Calibri" pitchFamily="34" charset="0"/>
                <a:cs typeface="Times New Roman" pitchFamily="18" charset="0"/>
              </a:rPr>
              <a:t>End User: </a:t>
            </a:r>
          </a:p>
          <a:p>
            <a:pPr>
              <a:lnSpc>
                <a:spcPct val="115000"/>
              </a:lnSpc>
              <a:spcBef>
                <a:spcPct val="0"/>
              </a:spcBef>
              <a:buFontTx/>
              <a:buChar char="•"/>
            </a:pPr>
            <a:r>
              <a:rPr lang="en-US" b="1" smtClean="0">
                <a:latin typeface="Calibri" pitchFamily="34" charset="0"/>
                <a:ea typeface="Calibri" pitchFamily="34" charset="0"/>
                <a:cs typeface="Times New Roman" pitchFamily="18" charset="0"/>
              </a:rPr>
              <a:t>Enhance Productivity and Innovation</a:t>
            </a:r>
            <a:endParaRPr lang="en-US" smtClean="0">
              <a:latin typeface="Calibri" pitchFamily="34" charset="0"/>
              <a:ea typeface="Calibri" pitchFamily="34" charset="0"/>
              <a:cs typeface="Times New Roman" pitchFamily="18" charset="0"/>
            </a:endParaRPr>
          </a:p>
          <a:p>
            <a:pPr marL="658813" lvl="1" indent="-217488">
              <a:lnSpc>
                <a:spcPct val="115000"/>
              </a:lnSpc>
              <a:spcBef>
                <a:spcPct val="0"/>
              </a:spcBef>
              <a:buFont typeface="Wingdings" pitchFamily="2" charset="2"/>
              <a:buChar char=""/>
            </a:pPr>
            <a:r>
              <a:rPr lang="en-US" smtClean="0">
                <a:latin typeface="Calibri" pitchFamily="34" charset="0"/>
                <a:ea typeface="Calibri" pitchFamily="34" charset="0"/>
                <a:cs typeface="Times New Roman" pitchFamily="18" charset="0"/>
              </a:rPr>
              <a:t>Spend less time trying to connect with others and more time in productive collaboration and innovation.</a:t>
            </a:r>
          </a:p>
          <a:p>
            <a:pPr marL="658813" lvl="1" indent="-217488">
              <a:lnSpc>
                <a:spcPct val="115000"/>
              </a:lnSpc>
              <a:spcBef>
                <a:spcPct val="0"/>
              </a:spcBef>
              <a:buFont typeface="Wingdings" pitchFamily="2" charset="2"/>
              <a:buChar char=""/>
            </a:pPr>
            <a:r>
              <a:rPr lang="en-US" smtClean="0">
                <a:latin typeface="Calibri" pitchFamily="34" charset="0"/>
                <a:ea typeface="Calibri" pitchFamily="34" charset="0"/>
                <a:cs typeface="Times New Roman" pitchFamily="18" charset="0"/>
              </a:rPr>
              <a:t>Technology doesn’t get in the way of creativity and innovation among team members.</a:t>
            </a:r>
          </a:p>
          <a:p>
            <a:pPr marL="658813" lvl="1" indent="-217488">
              <a:lnSpc>
                <a:spcPct val="115000"/>
              </a:lnSpc>
              <a:spcBef>
                <a:spcPct val="0"/>
              </a:spcBef>
              <a:buFont typeface="Wingdings" pitchFamily="2" charset="2"/>
              <a:buChar char=""/>
            </a:pPr>
            <a:r>
              <a:rPr lang="en-US" smtClean="0">
                <a:latin typeface="Calibri" pitchFamily="34" charset="0"/>
                <a:ea typeface="Calibri" pitchFamily="34" charset="0"/>
                <a:cs typeface="Times New Roman" pitchFamily="18" charset="0"/>
              </a:rPr>
              <a:t>Organize meeting and collaboration sessions on the fly with very short notice.</a:t>
            </a:r>
          </a:p>
          <a:p>
            <a:pPr marL="658813" lvl="1" indent="-217488">
              <a:lnSpc>
                <a:spcPct val="115000"/>
              </a:lnSpc>
              <a:spcBef>
                <a:spcPct val="0"/>
              </a:spcBef>
              <a:buFont typeface="Wingdings" pitchFamily="2" charset="2"/>
              <a:buChar char=""/>
            </a:pPr>
            <a:r>
              <a:rPr lang="en-US" smtClean="0">
                <a:latin typeface="Calibri" pitchFamily="34" charset="0"/>
                <a:ea typeface="Calibri" pitchFamily="34" charset="0"/>
                <a:cs typeface="Times New Roman" pitchFamily="18" charset="0"/>
              </a:rPr>
              <a:t>Easy sharing of documents and presentations make for more productive brainstorming and training sessions.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miter lim="800000"/>
            <a:headEnd/>
            <a:tailEnd/>
          </a:ln>
        </p:spPr>
        <p:txBody>
          <a:bodyPr/>
          <a:lstStyle/>
          <a:p>
            <a:pPr defTabSz="930275"/>
            <a:fld id="{E6EECCB9-A134-494A-BFE8-72ADE873CBCC}" type="slidenum">
              <a:rPr lang="en-US" smtClean="0">
                <a:latin typeface="Arial" charset="0"/>
              </a:rPr>
              <a:pPr defTabSz="930275"/>
              <a:t>19</a:t>
            </a:fld>
            <a:endParaRPr lang="en-US" smtClean="0">
              <a:latin typeface="Arial" charset="0"/>
            </a:endParaRPr>
          </a:p>
        </p:txBody>
      </p:sp>
      <p:sp>
        <p:nvSpPr>
          <p:cNvPr id="56323"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p:txBody>
          <a:bodyPr/>
          <a:lstStyle/>
          <a:p>
            <a:pPr marL="187311" lvl="1" indent="-220316" defTabSz="914266">
              <a:lnSpc>
                <a:spcPct val="115000"/>
              </a:lnSpc>
              <a:spcBef>
                <a:spcPts val="0"/>
              </a:spcBef>
              <a:spcAft>
                <a:spcPts val="0"/>
              </a:spcAft>
              <a:buFont typeface="Wingdings"/>
              <a:buChar char=""/>
              <a:defRPr/>
            </a:pPr>
            <a:r>
              <a:rPr lang="en-US" dirty="0" smtClean="0"/>
              <a:t>Enable </a:t>
            </a:r>
            <a:r>
              <a:rPr lang="en-US" dirty="0" err="1" smtClean="0"/>
              <a:t>collab</a:t>
            </a:r>
            <a:r>
              <a:rPr lang="en-US" dirty="0" smtClean="0"/>
              <a:t> capabilities that employees will actually use</a:t>
            </a:r>
            <a:endParaRPr lang="en-US" dirty="0" smtClean="0">
              <a:latin typeface="Calibri"/>
              <a:ea typeface="Calibri"/>
              <a:cs typeface="Times New Roman"/>
            </a:endParaRPr>
          </a:p>
          <a:p>
            <a:pPr marL="187311" lvl="1" indent="-220316" defTabSz="914266">
              <a:lnSpc>
                <a:spcPct val="115000"/>
              </a:lnSpc>
              <a:spcBef>
                <a:spcPts val="0"/>
              </a:spcBef>
              <a:spcAft>
                <a:spcPts val="0"/>
              </a:spcAft>
              <a:buFont typeface="Wingdings"/>
              <a:buChar char=""/>
              <a:defRPr/>
            </a:pPr>
            <a:r>
              <a:rPr lang="en-US" dirty="0" smtClean="0">
                <a:latin typeface="Calibri"/>
                <a:ea typeface="Calibri"/>
                <a:cs typeface="Times New Roman"/>
              </a:rPr>
              <a:t>Manage teams in widely dispersed locations and develop and maintain closer working relationships.</a:t>
            </a:r>
          </a:p>
          <a:p>
            <a:pPr marL="187311" indent="-220316">
              <a:lnSpc>
                <a:spcPct val="115000"/>
              </a:lnSpc>
              <a:spcBef>
                <a:spcPts val="0"/>
              </a:spcBef>
              <a:spcAft>
                <a:spcPts val="0"/>
              </a:spcAft>
              <a:buFont typeface="Wingdings"/>
              <a:buChar char=""/>
              <a:defRPr/>
            </a:pPr>
            <a:r>
              <a:rPr lang="en-US" dirty="0" smtClean="0">
                <a:latin typeface="Calibri"/>
                <a:ea typeface="Calibri"/>
                <a:cs typeface="Times New Roman"/>
              </a:rPr>
              <a:t>Allow the opportunity for more of your staff to have contact with your customers. </a:t>
            </a:r>
          </a:p>
          <a:p>
            <a:pPr marL="627941" lvl="1" indent="-220316">
              <a:lnSpc>
                <a:spcPct val="115000"/>
              </a:lnSpc>
              <a:spcBef>
                <a:spcPts val="0"/>
              </a:spcBef>
              <a:spcAft>
                <a:spcPts val="964"/>
              </a:spcAft>
              <a:buFont typeface="Symbol"/>
              <a:buChar char=""/>
              <a:defRPr/>
            </a:pPr>
            <a:r>
              <a:rPr lang="en-US" dirty="0" smtClean="0">
                <a:latin typeface="Calibri"/>
                <a:ea typeface="Calibri"/>
                <a:cs typeface="Times New Roman"/>
              </a:rPr>
              <a:t>For example, improve your business relationship with your best customers by meeting more of your internal employees.</a:t>
            </a:r>
          </a:p>
          <a:p>
            <a:pPr marL="187311" indent="-220316">
              <a:lnSpc>
                <a:spcPct val="115000"/>
              </a:lnSpc>
              <a:spcBef>
                <a:spcPts val="0"/>
              </a:spcBef>
              <a:spcAft>
                <a:spcPts val="0"/>
              </a:spcAft>
              <a:buFont typeface="Wingdings"/>
              <a:buChar char=""/>
              <a:defRPr/>
            </a:pPr>
            <a:r>
              <a:rPr lang="en-US" dirty="0" smtClean="0">
                <a:latin typeface="Calibri"/>
                <a:ea typeface="Calibri"/>
                <a:cs typeface="Times New Roman"/>
              </a:rPr>
              <a:t>With UC360 easily deployed in the user’s personal office meeting space, there is no longer as much of a need to use shared meeting spaces.</a:t>
            </a:r>
          </a:p>
          <a:p>
            <a:pPr marL="627941" lvl="1" indent="-220316">
              <a:lnSpc>
                <a:spcPct val="115000"/>
              </a:lnSpc>
              <a:spcBef>
                <a:spcPts val="0"/>
              </a:spcBef>
              <a:spcAft>
                <a:spcPts val="0"/>
              </a:spcAft>
              <a:buFont typeface="Symbol"/>
              <a:buChar char=""/>
              <a:defRPr/>
            </a:pPr>
            <a:r>
              <a:rPr lang="en-US" dirty="0" smtClean="0">
                <a:latin typeface="Calibri"/>
                <a:ea typeface="Calibri"/>
                <a:cs typeface="Times New Roman"/>
              </a:rPr>
              <a:t>Most meetings are only with 4 or fewer people which can be accommodated in personal offices.  </a:t>
            </a:r>
          </a:p>
          <a:p>
            <a:pPr marL="627941" lvl="1" indent="-220316">
              <a:lnSpc>
                <a:spcPct val="115000"/>
              </a:lnSpc>
              <a:spcBef>
                <a:spcPts val="0"/>
              </a:spcBef>
              <a:spcAft>
                <a:spcPts val="0"/>
              </a:spcAft>
              <a:buFont typeface="Symbol"/>
              <a:buChar char=""/>
              <a:defRPr/>
            </a:pPr>
            <a:r>
              <a:rPr lang="en-US" dirty="0" smtClean="0">
                <a:latin typeface="Calibri"/>
                <a:ea typeface="Calibri"/>
                <a:cs typeface="Times New Roman"/>
              </a:rPr>
              <a:t>Equip multiple offices with this solution for less than it would cost to properly equip a meeting room with a video collaboration system.</a:t>
            </a:r>
          </a:p>
          <a:p>
            <a:pPr marL="187311" indent="-220316">
              <a:lnSpc>
                <a:spcPct val="115000"/>
              </a:lnSpc>
              <a:spcBef>
                <a:spcPts val="0"/>
              </a:spcBef>
              <a:spcAft>
                <a:spcPts val="0"/>
              </a:spcAft>
              <a:buFont typeface="Wingdings"/>
              <a:buChar char=""/>
              <a:defRPr/>
            </a:pPr>
            <a:endParaRPr lang="en-US" dirty="0" smtClean="0">
              <a:latin typeface="Calibri"/>
              <a:ea typeface="Calibri"/>
              <a:cs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miter lim="800000"/>
            <a:headEnd/>
            <a:tailEnd/>
          </a:ln>
        </p:spPr>
        <p:txBody>
          <a:bodyPr/>
          <a:lstStyle/>
          <a:p>
            <a:fld id="{232FC888-C161-4FF4-B346-BF303EC85CFF}" type="slidenum">
              <a:rPr lang="en-US" smtClean="0">
                <a:latin typeface="Arial" charset="0"/>
              </a:rPr>
              <a:pPr/>
              <a:t>20</a:t>
            </a:fld>
            <a:endParaRPr lang="en-US" smtClean="0">
              <a:latin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a:lnSpc>
                <a:spcPct val="115000"/>
              </a:lnSpc>
              <a:spcBef>
                <a:spcPct val="0"/>
              </a:spcBef>
            </a:pPr>
            <a:r>
              <a:rPr lang="en-US" b="1" smtClean="0">
                <a:latin typeface="Calibri" pitchFamily="34" charset="0"/>
                <a:ea typeface="Calibri" pitchFamily="34" charset="0"/>
                <a:cs typeface="Times New Roman" pitchFamily="18" charset="0"/>
              </a:rPr>
              <a:t>Business Manager: </a:t>
            </a:r>
          </a:p>
          <a:p>
            <a:pPr>
              <a:lnSpc>
                <a:spcPct val="115000"/>
              </a:lnSpc>
              <a:spcBef>
                <a:spcPct val="0"/>
              </a:spcBef>
              <a:buFontTx/>
              <a:buChar char="•"/>
            </a:pPr>
            <a:r>
              <a:rPr lang="en-US" b="1" smtClean="0">
                <a:latin typeface="Calibri" pitchFamily="34" charset="0"/>
                <a:ea typeface="Calibri" pitchFamily="34" charset="0"/>
                <a:cs typeface="Times New Roman" pitchFamily="18" charset="0"/>
              </a:rPr>
              <a:t>Reduce costs</a:t>
            </a:r>
            <a:endParaRPr lang="en-US" smtClean="0">
              <a:latin typeface="Calibri" pitchFamily="34" charset="0"/>
              <a:ea typeface="Calibri" pitchFamily="34" charset="0"/>
              <a:cs typeface="Times New Roman" pitchFamily="18" charset="0"/>
            </a:endParaRPr>
          </a:p>
          <a:p>
            <a:pPr marL="658813" lvl="1" indent="-217488">
              <a:lnSpc>
                <a:spcPct val="115000"/>
              </a:lnSpc>
              <a:spcBef>
                <a:spcPct val="0"/>
              </a:spcBef>
              <a:buFont typeface="Wingdings" pitchFamily="2" charset="2"/>
              <a:buChar char=""/>
            </a:pPr>
            <a:r>
              <a:rPr lang="en-US" smtClean="0">
                <a:latin typeface="Calibri" pitchFamily="34" charset="0"/>
                <a:ea typeface="Calibri" pitchFamily="34" charset="0"/>
                <a:cs typeface="Times New Roman" pitchFamily="18" charset="0"/>
              </a:rPr>
              <a:t>Lower travel expenses such as airfare and accommodation,</a:t>
            </a:r>
          </a:p>
          <a:p>
            <a:pPr marL="658813" lvl="1" indent="-217488">
              <a:lnSpc>
                <a:spcPct val="115000"/>
              </a:lnSpc>
              <a:spcBef>
                <a:spcPct val="0"/>
              </a:spcBef>
              <a:buFont typeface="Wingdings" pitchFamily="2" charset="2"/>
              <a:buChar char=""/>
            </a:pPr>
            <a:r>
              <a:rPr lang="en-US" smtClean="0">
                <a:latin typeface="Calibri" pitchFamily="34" charset="0"/>
                <a:ea typeface="Calibri" pitchFamily="34" charset="0"/>
                <a:cs typeface="Times New Roman" pitchFamily="18" charset="0"/>
              </a:rPr>
              <a:t>And, reduce the loss in productivity from employees being out of the office.</a:t>
            </a:r>
          </a:p>
          <a:p>
            <a:pPr marL="1538288" lvl="3" indent="-215900">
              <a:lnSpc>
                <a:spcPct val="115000"/>
              </a:lnSpc>
              <a:spcBef>
                <a:spcPct val="0"/>
              </a:spcBef>
              <a:spcAft>
                <a:spcPts val="963"/>
              </a:spcAft>
              <a:buFont typeface="Symbol" pitchFamily="18" charset="2"/>
              <a:buChar char=""/>
            </a:pPr>
            <a:endParaRPr lang="en-US" smtClean="0">
              <a:latin typeface="Calibri" pitchFamily="34" charset="0"/>
              <a:ea typeface="Calibri" pitchFamily="34" charset="0"/>
              <a:cs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endParaRPr lang="en-US" smtClean="0">
              <a:ea typeface="ＭＳ Ｐゴシック" pitchFamily="34" charset="-128"/>
            </a:endParaRPr>
          </a:p>
        </p:txBody>
      </p:sp>
      <p:sp>
        <p:nvSpPr>
          <p:cNvPr id="39940" name="Slide Number Placeholder 3"/>
          <p:cNvSpPr txBox="1">
            <a:spLocks noGrp="1"/>
          </p:cNvSpPr>
          <p:nvPr/>
        </p:nvSpPr>
        <p:spPr bwMode="auto">
          <a:xfrm>
            <a:off x="3970338" y="8831263"/>
            <a:ext cx="3038475" cy="463550"/>
          </a:xfrm>
          <a:prstGeom prst="rect">
            <a:avLst/>
          </a:prstGeom>
          <a:noFill/>
          <a:ln w="9525">
            <a:noFill/>
            <a:miter lim="800000"/>
            <a:headEnd/>
            <a:tailEnd/>
          </a:ln>
        </p:spPr>
        <p:txBody>
          <a:bodyPr lIns="93160" tIns="46580" rIns="93160" bIns="46580" anchor="b"/>
          <a:lstStyle/>
          <a:p>
            <a:pPr algn="r"/>
            <a:fld id="{CF67E78E-9B96-4E63-8E52-F257E60E6EE5}" type="slidenum">
              <a:rPr lang="en-US" sz="1200"/>
              <a:pPr algn="r"/>
              <a:t>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miter lim="800000"/>
            <a:headEnd/>
            <a:tailEnd/>
          </a:ln>
        </p:spPr>
        <p:txBody>
          <a:bodyPr/>
          <a:lstStyle/>
          <a:p>
            <a:fld id="{E4F05B50-A24D-4ECC-A1ED-8080DFFC060E}" type="slidenum">
              <a:rPr lang="en-US" smtClean="0">
                <a:latin typeface="Arial" charset="0"/>
              </a:rPr>
              <a:pPr/>
              <a:t>21</a:t>
            </a:fld>
            <a:endParaRPr lang="en-US" smtClean="0">
              <a:latin typeface="Arial" charset="0"/>
            </a:endParaRPr>
          </a:p>
        </p:txBody>
      </p:sp>
      <p:sp>
        <p:nvSpPr>
          <p:cNvPr id="58371"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p:txBody>
          <a:bodyPr/>
          <a:lstStyle/>
          <a:p>
            <a:pPr>
              <a:lnSpc>
                <a:spcPct val="115000"/>
              </a:lnSpc>
              <a:spcBef>
                <a:spcPts val="0"/>
              </a:spcBef>
              <a:spcAft>
                <a:spcPts val="0"/>
              </a:spcAft>
              <a:defRPr/>
            </a:pPr>
            <a:r>
              <a:rPr lang="en-US" b="1" dirty="0" smtClean="0">
                <a:latin typeface="Calibri"/>
                <a:ea typeface="Calibri"/>
                <a:cs typeface="Times New Roman"/>
              </a:rPr>
              <a:t>IT Manager: </a:t>
            </a:r>
          </a:p>
          <a:p>
            <a:pPr marL="165237" indent="-165237">
              <a:lnSpc>
                <a:spcPct val="115000"/>
              </a:lnSpc>
              <a:spcBef>
                <a:spcPts val="0"/>
              </a:spcBef>
              <a:spcAft>
                <a:spcPts val="0"/>
              </a:spcAft>
              <a:buFont typeface="Arial" pitchFamily="34" charset="0"/>
              <a:buChar char="•"/>
              <a:defRPr/>
            </a:pPr>
            <a:r>
              <a:rPr lang="en-US" b="1" dirty="0" smtClean="0">
                <a:latin typeface="Calibri"/>
                <a:ea typeface="Calibri"/>
                <a:cs typeface="Times New Roman"/>
              </a:rPr>
              <a:t>Deploy Easily</a:t>
            </a:r>
            <a:endParaRPr lang="en-US" dirty="0" smtClean="0">
              <a:latin typeface="Calibri"/>
              <a:ea typeface="Calibri"/>
              <a:cs typeface="Times New Roman"/>
            </a:endParaRPr>
          </a:p>
          <a:p>
            <a:pPr marL="660946" lvl="1" indent="-220316">
              <a:lnSpc>
                <a:spcPct val="115000"/>
              </a:lnSpc>
              <a:spcBef>
                <a:spcPts val="0"/>
              </a:spcBef>
              <a:spcAft>
                <a:spcPts val="0"/>
              </a:spcAft>
              <a:buFont typeface="Wingdings"/>
              <a:buChar char=""/>
              <a:defRPr/>
            </a:pPr>
            <a:r>
              <a:rPr lang="en-US" dirty="0" smtClean="0">
                <a:latin typeface="Calibri"/>
                <a:ea typeface="Calibri"/>
                <a:cs typeface="Times New Roman"/>
              </a:rPr>
              <a:t>A single, easy-to-install appliance to enhance collaboration in the personal office meeting space</a:t>
            </a:r>
          </a:p>
          <a:p>
            <a:pPr marL="1101577" lvl="2" indent="-220316">
              <a:lnSpc>
                <a:spcPct val="115000"/>
              </a:lnSpc>
              <a:spcBef>
                <a:spcPts val="0"/>
              </a:spcBef>
              <a:spcAft>
                <a:spcPts val="0"/>
              </a:spcAft>
              <a:buFont typeface="Symbol"/>
              <a:buChar char=""/>
              <a:defRPr/>
            </a:pPr>
            <a:r>
              <a:rPr lang="en-US" dirty="0" smtClean="0">
                <a:latin typeface="Calibri"/>
                <a:ea typeface="Calibri"/>
                <a:cs typeface="Times New Roman"/>
              </a:rPr>
              <a:t>Collaboration enablement is as simple as plugging in a phone.</a:t>
            </a:r>
          </a:p>
          <a:p>
            <a:pPr marL="660946" lvl="1" indent="-220316">
              <a:lnSpc>
                <a:spcPct val="115000"/>
              </a:lnSpc>
              <a:spcBef>
                <a:spcPts val="0"/>
              </a:spcBef>
              <a:spcAft>
                <a:spcPts val="0"/>
              </a:spcAft>
              <a:buFont typeface="Wingdings"/>
              <a:buChar char=""/>
              <a:defRPr/>
            </a:pPr>
            <a:r>
              <a:rPr lang="en-US" dirty="0" smtClean="0">
                <a:latin typeface="Calibri"/>
                <a:ea typeface="Calibri"/>
                <a:cs typeface="Times New Roman"/>
              </a:rPr>
              <a:t>Low cost allows a more widespread deployment into locations that would not normally be equipped with collaboration capabilities.</a:t>
            </a:r>
          </a:p>
          <a:p>
            <a:pPr marL="660946" lvl="1" indent="-220316">
              <a:lnSpc>
                <a:spcPct val="115000"/>
              </a:lnSpc>
              <a:spcBef>
                <a:spcPts val="0"/>
              </a:spcBef>
              <a:spcAft>
                <a:spcPts val="0"/>
              </a:spcAft>
              <a:buFont typeface="Wingdings"/>
              <a:buChar char=""/>
              <a:defRPr/>
            </a:pPr>
            <a:r>
              <a:rPr lang="en-US" dirty="0" smtClean="0">
                <a:latin typeface="Calibri"/>
                <a:ea typeface="Calibri"/>
                <a:cs typeface="Times New Roman"/>
              </a:rPr>
              <a:t>Open, standards-based collaboration fits seamlessly with my existing infrastructure </a:t>
            </a:r>
          </a:p>
          <a:p>
            <a:pPr marL="1101577" lvl="2" indent="-220316">
              <a:lnSpc>
                <a:spcPct val="115000"/>
              </a:lnSpc>
              <a:spcBef>
                <a:spcPts val="0"/>
              </a:spcBef>
              <a:spcAft>
                <a:spcPts val="0"/>
              </a:spcAft>
              <a:buFont typeface="Symbol"/>
              <a:buChar char=""/>
              <a:defRPr/>
            </a:pPr>
            <a:r>
              <a:rPr lang="en-US" dirty="0" smtClean="0">
                <a:latin typeface="Calibri"/>
                <a:ea typeface="Calibri"/>
                <a:cs typeface="Times New Roman"/>
              </a:rPr>
              <a:t>Mitel or other PBX</a:t>
            </a:r>
          </a:p>
          <a:p>
            <a:pPr marL="1101577" lvl="2" indent="-220316">
              <a:lnSpc>
                <a:spcPct val="115000"/>
              </a:lnSpc>
              <a:spcBef>
                <a:spcPts val="0"/>
              </a:spcBef>
              <a:spcAft>
                <a:spcPts val="0"/>
              </a:spcAft>
              <a:buFont typeface="Symbol"/>
              <a:buChar char=""/>
              <a:defRPr/>
            </a:pPr>
            <a:r>
              <a:rPr lang="en-US" dirty="0" smtClean="0">
                <a:latin typeface="Calibri"/>
                <a:ea typeface="Calibri"/>
                <a:cs typeface="Times New Roman"/>
              </a:rPr>
              <a:t>Video solutions</a:t>
            </a:r>
          </a:p>
          <a:p>
            <a:pPr marL="1101577" lvl="2" indent="-220316">
              <a:lnSpc>
                <a:spcPct val="115000"/>
              </a:lnSpc>
              <a:spcBef>
                <a:spcPts val="0"/>
              </a:spcBef>
              <a:spcAft>
                <a:spcPts val="0"/>
              </a:spcAft>
              <a:buFont typeface="Symbol"/>
              <a:buChar char=""/>
              <a:defRPr/>
            </a:pPr>
            <a:r>
              <a:rPr lang="en-US" dirty="0" smtClean="0">
                <a:latin typeface="Calibri"/>
                <a:ea typeface="Calibri"/>
                <a:cs typeface="Times New Roman"/>
              </a:rPr>
              <a:t>Computing environment</a:t>
            </a:r>
          </a:p>
          <a:p>
            <a:pPr marL="1101577" lvl="2" indent="-220316">
              <a:lnSpc>
                <a:spcPct val="115000"/>
              </a:lnSpc>
              <a:spcBef>
                <a:spcPts val="0"/>
              </a:spcBef>
              <a:spcAft>
                <a:spcPts val="0"/>
              </a:spcAft>
              <a:buFont typeface="Symbol"/>
              <a:buChar char=""/>
              <a:defRPr/>
            </a:pPr>
            <a:r>
              <a:rPr lang="en-US" dirty="0" smtClean="0">
                <a:latin typeface="Calibri"/>
                <a:ea typeface="Calibri"/>
                <a:cs typeface="Times New Roman"/>
              </a:rPr>
              <a:t>Cloud-ready</a:t>
            </a:r>
          </a:p>
          <a:p>
            <a:pPr marL="1542207" lvl="3" indent="-220316">
              <a:lnSpc>
                <a:spcPct val="115000"/>
              </a:lnSpc>
              <a:spcBef>
                <a:spcPts val="0"/>
              </a:spcBef>
              <a:spcAft>
                <a:spcPts val="0"/>
              </a:spcAft>
              <a:buFont typeface="Courier New"/>
              <a:buChar char="o"/>
              <a:defRPr/>
            </a:pPr>
            <a:r>
              <a:rPr lang="en-US" dirty="0" err="1" smtClean="0">
                <a:latin typeface="Calibri"/>
                <a:ea typeface="Calibri"/>
                <a:cs typeface="Times New Roman"/>
              </a:rPr>
              <a:t>Dropbox</a:t>
            </a:r>
            <a:r>
              <a:rPr lang="en-US" dirty="0" smtClean="0">
                <a:latin typeface="Calibri"/>
                <a:ea typeface="Calibri"/>
                <a:cs typeface="Times New Roman"/>
              </a:rPr>
              <a:t> and Google Docs</a:t>
            </a:r>
          </a:p>
          <a:p>
            <a:pPr marL="660946" lvl="1" indent="-220316">
              <a:lnSpc>
                <a:spcPct val="115000"/>
              </a:lnSpc>
              <a:spcBef>
                <a:spcPts val="0"/>
              </a:spcBef>
              <a:spcAft>
                <a:spcPts val="964"/>
              </a:spcAft>
              <a:buFont typeface="Wingdings"/>
              <a:buChar char=""/>
              <a:defRPr/>
            </a:pPr>
            <a:r>
              <a:rPr lang="en-US" dirty="0" smtClean="0">
                <a:latin typeface="Calibri"/>
                <a:ea typeface="Calibri"/>
                <a:cs typeface="Times New Roman"/>
              </a:rPr>
              <a:t>Out of the box interoperability with  – SIP standards</a:t>
            </a:r>
            <a:endParaRPr lang="en-US" dirty="0">
              <a:latin typeface="Calibri"/>
              <a:ea typeface="Calibri"/>
              <a:cs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miter lim="800000"/>
            <a:headEnd/>
            <a:tailEnd/>
          </a:ln>
        </p:spPr>
        <p:txBody>
          <a:bodyPr/>
          <a:lstStyle/>
          <a:p>
            <a:fld id="{A81571EC-7FC0-4272-890A-8139045FC028}" type="slidenum">
              <a:rPr lang="en-US" smtClean="0">
                <a:latin typeface="Arial" charset="0"/>
              </a:rPr>
              <a:pPr/>
              <a:t>22</a:t>
            </a:fld>
            <a:endParaRPr lang="en-US" smtClean="0">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a:lnSpc>
                <a:spcPct val="115000"/>
              </a:lnSpc>
              <a:spcBef>
                <a:spcPct val="0"/>
              </a:spcBef>
            </a:pPr>
            <a:r>
              <a:rPr lang="en-US" b="1" smtClean="0">
                <a:latin typeface="Calibri" pitchFamily="34" charset="0"/>
                <a:ea typeface="Calibri" pitchFamily="34" charset="0"/>
                <a:cs typeface="Times New Roman" pitchFamily="18" charset="0"/>
              </a:rPr>
              <a:t>IT Manager: </a:t>
            </a:r>
            <a:endParaRPr lang="en-US" smtClean="0">
              <a:latin typeface="Calibri" pitchFamily="34" charset="0"/>
              <a:ea typeface="Calibri" pitchFamily="34" charset="0"/>
              <a:cs typeface="Times New Roman" pitchFamily="18" charset="0"/>
            </a:endParaRPr>
          </a:p>
          <a:p>
            <a:pPr marL="715963" lvl="1" indent="-274638">
              <a:lnSpc>
                <a:spcPct val="115000"/>
              </a:lnSpc>
              <a:spcBef>
                <a:spcPct val="0"/>
              </a:spcBef>
              <a:buFont typeface="Symbol" pitchFamily="18" charset="2"/>
              <a:buChar char=""/>
            </a:pPr>
            <a:r>
              <a:rPr lang="en-US" b="1" smtClean="0">
                <a:latin typeface="Calibri" pitchFamily="34" charset="0"/>
                <a:ea typeface="Calibri" pitchFamily="34" charset="0"/>
                <a:cs typeface="Times New Roman" pitchFamily="18" charset="0"/>
              </a:rPr>
              <a:t>Reduce costs</a:t>
            </a:r>
            <a:endParaRPr lang="en-US" smtClean="0">
              <a:latin typeface="Calibri" pitchFamily="34" charset="0"/>
              <a:ea typeface="Calibri" pitchFamily="34" charset="0"/>
              <a:cs typeface="Times New Roman" pitchFamily="18" charset="0"/>
            </a:endParaRPr>
          </a:p>
          <a:p>
            <a:pPr marL="1100138" lvl="2" indent="-219075">
              <a:lnSpc>
                <a:spcPct val="115000"/>
              </a:lnSpc>
              <a:spcBef>
                <a:spcPct val="0"/>
              </a:spcBef>
              <a:buFont typeface="Wingdings" pitchFamily="2" charset="2"/>
              <a:buChar char=""/>
            </a:pPr>
            <a:r>
              <a:rPr lang="en-US" smtClean="0">
                <a:latin typeface="Calibri" pitchFamily="34" charset="0"/>
                <a:ea typeface="Calibri" pitchFamily="34" charset="0"/>
                <a:cs typeface="Times New Roman" pitchFamily="18" charset="0"/>
              </a:rPr>
              <a:t>Cost effective solution + use existing hardware or source commercially available non-proprietary components (camera, display device) for an affordable solution.</a:t>
            </a:r>
          </a:p>
          <a:p>
            <a:pPr marL="1100138" lvl="2" indent="-219075">
              <a:lnSpc>
                <a:spcPct val="115000"/>
              </a:lnSpc>
              <a:spcBef>
                <a:spcPct val="0"/>
              </a:spcBef>
              <a:buFont typeface="Wingdings" pitchFamily="2" charset="2"/>
              <a:buChar char=""/>
            </a:pPr>
            <a:r>
              <a:rPr lang="en-US" smtClean="0">
                <a:latin typeface="Calibri" pitchFamily="34" charset="0"/>
                <a:ea typeface="Calibri" pitchFamily="34" charset="0"/>
                <a:cs typeface="Times New Roman" pitchFamily="18" charset="0"/>
              </a:rPr>
              <a:t>Reduce support calls from end users with meeting room display issues and collaboration system issues.</a:t>
            </a:r>
          </a:p>
          <a:p>
            <a:pPr marL="1100138" lvl="2" indent="-219075">
              <a:lnSpc>
                <a:spcPct val="115000"/>
              </a:lnSpc>
              <a:spcBef>
                <a:spcPct val="0"/>
              </a:spcBef>
              <a:spcAft>
                <a:spcPts val="963"/>
              </a:spcAft>
              <a:buFont typeface="Wingdings" pitchFamily="2" charset="2"/>
              <a:buChar char=""/>
            </a:pPr>
            <a:r>
              <a:rPr lang="en-US" smtClean="0">
                <a:latin typeface="Calibri" pitchFamily="34" charset="0"/>
                <a:ea typeface="Calibri" pitchFamily="34" charset="0"/>
                <a:cs typeface="Times New Roman" pitchFamily="18" charset="0"/>
              </a:rPr>
              <a:t>Single device to support in personal offices and meeting rooms.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miter lim="800000"/>
            <a:headEnd/>
            <a:tailEnd/>
          </a:ln>
        </p:spPr>
        <p:txBody>
          <a:bodyPr/>
          <a:lstStyle/>
          <a:p>
            <a:pPr defTabSz="930275"/>
            <a:fld id="{6607B176-1D37-4671-87E8-F0E5916ABA74}" type="slidenum">
              <a:rPr lang="en-US" smtClean="0">
                <a:latin typeface="Arial" charset="0"/>
                <a:cs typeface="Arial" charset="0"/>
              </a:rPr>
              <a:pPr defTabSz="930275"/>
              <a:t>23</a:t>
            </a:fld>
            <a:endParaRPr lang="en-US" smtClean="0">
              <a:latin typeface="Arial" charset="0"/>
              <a:cs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marL="161925" indent="-161925" defTabSz="879475" eaLnBrk="1" hangingPunct="1">
              <a:lnSpc>
                <a:spcPct val="95000"/>
              </a:lnSpc>
              <a:spcBef>
                <a:spcPct val="40000"/>
              </a:spcBef>
              <a:spcAft>
                <a:spcPct val="30000"/>
              </a:spcAft>
              <a:buClr>
                <a:srgbClr val="15517E"/>
              </a:buClr>
              <a:buFontTx/>
              <a:buChar char="•"/>
            </a:pPr>
            <a:r>
              <a:rPr lang="en-US" smtClean="0">
                <a:ea typeface="ＭＳ Ｐゴシック" pitchFamily="34" charset="-128"/>
              </a:rPr>
              <a:t>This is a completely new device category with disruptive price point </a:t>
            </a:r>
          </a:p>
          <a:p>
            <a:pPr marL="619125" lvl="1" indent="-161925" defTabSz="879475" eaLnBrk="1" hangingPunct="1">
              <a:lnSpc>
                <a:spcPct val="95000"/>
              </a:lnSpc>
              <a:spcBef>
                <a:spcPct val="40000"/>
              </a:spcBef>
              <a:spcAft>
                <a:spcPct val="30000"/>
              </a:spcAft>
              <a:buClr>
                <a:srgbClr val="15517E"/>
              </a:buClr>
              <a:buFontTx/>
              <a:buChar char="•"/>
            </a:pPr>
            <a:r>
              <a:rPr lang="en-US" smtClean="0">
                <a:ea typeface="ＭＳ Ｐゴシック" pitchFamily="34" charset="-128"/>
              </a:rPr>
              <a:t>The device is actually less than $2,000.</a:t>
            </a:r>
          </a:p>
          <a:p>
            <a:pPr marL="161925" indent="-161925" defTabSz="879475" eaLnBrk="1" hangingPunct="1">
              <a:lnSpc>
                <a:spcPct val="95000"/>
              </a:lnSpc>
              <a:spcBef>
                <a:spcPct val="40000"/>
              </a:spcBef>
              <a:spcAft>
                <a:spcPct val="30000"/>
              </a:spcAft>
              <a:buClr>
                <a:srgbClr val="15517E"/>
              </a:buClr>
              <a:buFontTx/>
              <a:buChar char="•"/>
            </a:pPr>
            <a:r>
              <a:rPr lang="en-US" smtClean="0">
                <a:ea typeface="ＭＳ Ｐゴシック" pitchFamily="34" charset="-128"/>
              </a:rPr>
              <a:t>It is incredibly easy to use with our </a:t>
            </a:r>
            <a:r>
              <a:rPr lang="ja-JP" altLang="en-US" smtClean="0">
                <a:ea typeface="ＭＳ Ｐゴシック" pitchFamily="34" charset="-128"/>
              </a:rPr>
              <a:t>“</a:t>
            </a:r>
            <a:r>
              <a:rPr lang="en-US" altLang="ja-JP" smtClean="0">
                <a:ea typeface="ＭＳ Ｐゴシック" pitchFamily="34" charset="-128"/>
              </a:rPr>
              <a:t>Zero learning curve</a:t>
            </a:r>
            <a:r>
              <a:rPr lang="ja-JP" altLang="en-US" smtClean="0">
                <a:ea typeface="ＭＳ Ｐゴシック" pitchFamily="34" charset="-128"/>
              </a:rPr>
              <a:t>’</a:t>
            </a:r>
            <a:r>
              <a:rPr lang="en-US" altLang="ja-JP" smtClean="0">
                <a:ea typeface="ＭＳ Ｐゴシック" pitchFamily="34" charset="-128"/>
              </a:rPr>
              <a:t> user interface</a:t>
            </a:r>
          </a:p>
          <a:p>
            <a:pPr marL="161925" indent="-161925" defTabSz="879475" eaLnBrk="1" hangingPunct="1">
              <a:lnSpc>
                <a:spcPct val="95000"/>
              </a:lnSpc>
              <a:spcBef>
                <a:spcPct val="40000"/>
              </a:spcBef>
              <a:spcAft>
                <a:spcPct val="30000"/>
              </a:spcAft>
              <a:buClr>
                <a:srgbClr val="15517E"/>
              </a:buClr>
              <a:buFontTx/>
              <a:buChar char="•"/>
            </a:pPr>
            <a:r>
              <a:rPr lang="en-US" smtClean="0">
                <a:ea typeface="ＭＳ Ｐゴシック" pitchFamily="34" charset="-128"/>
              </a:rPr>
              <a:t>It provides superior audio quality compared to competitor audio conference phones</a:t>
            </a:r>
          </a:p>
          <a:p>
            <a:pPr marL="619125" lvl="1" indent="-161925" defTabSz="879475" eaLnBrk="1" hangingPunct="1">
              <a:lnSpc>
                <a:spcPct val="95000"/>
              </a:lnSpc>
              <a:spcBef>
                <a:spcPct val="40000"/>
              </a:spcBef>
              <a:spcAft>
                <a:spcPct val="30000"/>
              </a:spcAft>
              <a:buClr>
                <a:srgbClr val="15517E"/>
              </a:buClr>
              <a:buFontTx/>
              <a:buChar char="•"/>
            </a:pPr>
            <a:r>
              <a:rPr lang="en-US" smtClean="0">
                <a:ea typeface="ＭＳ Ｐゴシック" pitchFamily="34" charset="-128"/>
              </a:rPr>
              <a:t>It was designed specifically to provide an exceptional HD audio experience</a:t>
            </a:r>
          </a:p>
          <a:p>
            <a:pPr marL="161925" indent="-161925" defTabSz="879475" eaLnBrk="1" hangingPunct="1">
              <a:lnSpc>
                <a:spcPct val="95000"/>
              </a:lnSpc>
              <a:spcBef>
                <a:spcPct val="40000"/>
              </a:spcBef>
              <a:spcAft>
                <a:spcPct val="30000"/>
              </a:spcAft>
              <a:buClr>
                <a:srgbClr val="15517E"/>
              </a:buClr>
              <a:buFontTx/>
              <a:buChar char="•"/>
            </a:pPr>
            <a:r>
              <a:rPr lang="en-US" smtClean="0">
                <a:ea typeface="ＭＳ Ｐゴシック" pitchFamily="34" charset="-128"/>
              </a:rPr>
              <a:t>If we even simply compare UC360 to a high-end competitor conference phones, in-room presentation delivery is not available on any of these devices.</a:t>
            </a:r>
          </a:p>
          <a:p>
            <a:pPr marL="161925" indent="-161925" defTabSz="879475" eaLnBrk="1" hangingPunct="1">
              <a:lnSpc>
                <a:spcPct val="95000"/>
              </a:lnSpc>
              <a:spcBef>
                <a:spcPct val="40000"/>
              </a:spcBef>
              <a:spcAft>
                <a:spcPct val="30000"/>
              </a:spcAft>
              <a:buClr>
                <a:srgbClr val="15517E"/>
              </a:buClr>
              <a:buFontTx/>
              <a:buChar char="•"/>
            </a:pPr>
            <a:r>
              <a:rPr lang="en-US" smtClean="0">
                <a:ea typeface="ＭＳ Ｐゴシック" pitchFamily="34" charset="-128"/>
              </a:rPr>
              <a:t>And the device is very simply to deploy.</a:t>
            </a:r>
          </a:p>
          <a:p>
            <a:pPr marL="619125" lvl="1" indent="-161925" defTabSz="879475" eaLnBrk="1" hangingPunct="1">
              <a:lnSpc>
                <a:spcPct val="95000"/>
              </a:lnSpc>
              <a:spcBef>
                <a:spcPct val="40000"/>
              </a:spcBef>
              <a:spcAft>
                <a:spcPct val="30000"/>
              </a:spcAft>
              <a:buClr>
                <a:srgbClr val="15517E"/>
              </a:buClr>
              <a:buFontTx/>
              <a:buChar char="•"/>
            </a:pPr>
            <a:r>
              <a:rPr lang="en-US" smtClean="0">
                <a:ea typeface="ＭＳ Ｐゴシック" pitchFamily="34" charset="-128"/>
              </a:rPr>
              <a:t>It Interops with other communications platforms and video platforms</a:t>
            </a:r>
          </a:p>
          <a:p>
            <a:pPr marL="619125" lvl="1" indent="-161925" defTabSz="879475" eaLnBrk="1" hangingPunct="1">
              <a:lnSpc>
                <a:spcPct val="95000"/>
              </a:lnSpc>
              <a:spcBef>
                <a:spcPct val="40000"/>
              </a:spcBef>
              <a:spcAft>
                <a:spcPct val="30000"/>
              </a:spcAft>
              <a:buClr>
                <a:srgbClr val="15517E"/>
              </a:buClr>
              <a:buFontTx/>
              <a:buChar char="•"/>
            </a:pPr>
            <a:r>
              <a:rPr lang="en-US" smtClean="0">
                <a:ea typeface="ＭＳ Ｐゴシック" pitchFamily="34" charset="-128"/>
              </a:rPr>
              <a:t>And it has built-in audio and visual collaboration capability </a:t>
            </a:r>
          </a:p>
          <a:p>
            <a:pPr marL="161925" indent="-161925" defTabSz="879475" eaLnBrk="1" hangingPunct="1"/>
            <a:endParaRPr lang="en-US" smtClean="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miter lim="800000"/>
            <a:headEnd/>
            <a:tailEnd/>
          </a:ln>
        </p:spPr>
        <p:txBody>
          <a:bodyPr/>
          <a:lstStyle/>
          <a:p>
            <a:pPr defTabSz="930275"/>
            <a:fld id="{73231A1E-7CB7-46F8-8A42-9754803C26CE}" type="slidenum">
              <a:rPr lang="en-US" smtClean="0">
                <a:latin typeface="Arial" charset="0"/>
                <a:cs typeface="Arial" charset="0"/>
              </a:rPr>
              <a:pPr defTabSz="930275"/>
              <a:t>25</a:t>
            </a:fld>
            <a:endParaRPr lang="en-US" smtClean="0">
              <a:latin typeface="Arial" charset="0"/>
              <a:cs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miter lim="800000"/>
            <a:headEnd/>
            <a:tailEnd/>
          </a:ln>
        </p:spPr>
        <p:txBody>
          <a:bodyPr/>
          <a:lstStyle/>
          <a:p>
            <a:pPr defTabSz="930275"/>
            <a:fld id="{6085A96C-2BF4-4A3A-A529-C15A821F7F1D}" type="slidenum">
              <a:rPr lang="en-US" smtClean="0">
                <a:latin typeface="Arial" charset="0"/>
                <a:cs typeface="Arial" charset="0"/>
              </a:rPr>
              <a:pPr defTabSz="930275"/>
              <a:t>26</a:t>
            </a:fld>
            <a:endParaRPr lang="en-US" smtClean="0">
              <a:latin typeface="Arial" charset="0"/>
              <a:cs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miter lim="800000"/>
            <a:headEnd/>
            <a:tailEnd/>
          </a:ln>
        </p:spPr>
        <p:txBody>
          <a:bodyPr/>
          <a:lstStyle/>
          <a:p>
            <a:pPr defTabSz="930275"/>
            <a:fld id="{853B70C0-A796-4510-BEEC-D607A97D7507}" type="slidenum">
              <a:rPr lang="en-US" smtClean="0">
                <a:latin typeface="Arial" charset="0"/>
                <a:cs typeface="Arial" charset="0"/>
              </a:rPr>
              <a:pPr defTabSz="930275"/>
              <a:t>27</a:t>
            </a:fld>
            <a:endParaRPr lang="en-US" smtClean="0">
              <a:latin typeface="Arial" charset="0"/>
              <a:cs typeface="Arial" charset="0"/>
            </a:endParaRPr>
          </a:p>
        </p:txBody>
      </p:sp>
      <p:sp>
        <p:nvSpPr>
          <p:cNvPr id="63491"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65237" indent="-165237" eaLnBrk="1" hangingPunct="1">
              <a:buFont typeface="Arial" pitchFamily="34" charset="0"/>
              <a:buChar char="•"/>
              <a:defRPr/>
            </a:pPr>
            <a:r>
              <a:rPr lang="en-US" dirty="0" smtClean="0"/>
              <a:t>Built-in 4-party audio bridge</a:t>
            </a:r>
          </a:p>
          <a:p>
            <a:pPr marL="165237" indent="-165237" eaLnBrk="1" hangingPunct="1">
              <a:buFont typeface="Arial" pitchFamily="34" charset="0"/>
              <a:buChar char="•"/>
              <a:defRPr/>
            </a:pPr>
            <a:r>
              <a:rPr lang="en-US" dirty="0" smtClean="0"/>
              <a:t>22KHz HD audio support</a:t>
            </a:r>
          </a:p>
          <a:p>
            <a:pPr marL="165237" indent="-165237" eaLnBrk="1" hangingPunct="1">
              <a:buFont typeface="Arial" pitchFamily="34" charset="0"/>
              <a:buChar char="•"/>
              <a:defRPr/>
            </a:pPr>
            <a:r>
              <a:rPr lang="en-US" dirty="0" smtClean="0"/>
              <a:t>16 </a:t>
            </a:r>
            <a:r>
              <a:rPr lang="en-US" dirty="0" err="1" smtClean="0"/>
              <a:t>mic</a:t>
            </a:r>
            <a:r>
              <a:rPr lang="en-US" dirty="0" smtClean="0"/>
              <a:t> beam-forming array</a:t>
            </a:r>
          </a:p>
          <a:p>
            <a:pPr marL="165237" indent="-165237" eaLnBrk="1" hangingPunct="1">
              <a:buFont typeface="Arial" pitchFamily="34" charset="0"/>
              <a:buChar char="•"/>
              <a:defRPr/>
            </a:pPr>
            <a:r>
              <a:rPr lang="en-US" dirty="0" smtClean="0"/>
              <a:t>Dedicated Digital Signal Processor (DSP)</a:t>
            </a:r>
          </a:p>
          <a:p>
            <a:pPr marL="605867" lvl="1" indent="-165237" eaLnBrk="1" hangingPunct="1">
              <a:buFont typeface="Arial" pitchFamily="34" charset="0"/>
              <a:buChar char="•"/>
              <a:defRPr/>
            </a:pPr>
            <a:r>
              <a:rPr lang="en-US" dirty="0" smtClean="0"/>
              <a:t>Adds to the superior audio quality</a:t>
            </a:r>
          </a:p>
          <a:p>
            <a:pPr marL="165237" indent="-165237" eaLnBrk="1" hangingPunct="1">
              <a:buFont typeface="Arial" pitchFamily="34" charset="0"/>
              <a:buChar char="•"/>
              <a:defRPr/>
            </a:pPr>
            <a:r>
              <a:rPr lang="en-US" dirty="0" smtClean="0"/>
              <a:t>Easy access to the corporate directory access with a quick search interface</a:t>
            </a:r>
          </a:p>
          <a:p>
            <a:pPr eaLnBrk="1" hangingPunct="1">
              <a:defRPr/>
            </a:pP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miter lim="800000"/>
            <a:headEnd/>
            <a:tailEnd/>
          </a:ln>
        </p:spPr>
        <p:txBody>
          <a:bodyPr/>
          <a:lstStyle/>
          <a:p>
            <a:pPr defTabSz="930275"/>
            <a:fld id="{6EEF7C23-E404-482B-85FC-9D6E7D415D5C}" type="slidenum">
              <a:rPr lang="en-US" smtClean="0">
                <a:latin typeface="Arial" charset="0"/>
                <a:cs typeface="Arial" charset="0"/>
              </a:rPr>
              <a:pPr defTabSz="930275"/>
              <a:t>28</a:t>
            </a:fld>
            <a:endParaRPr lang="en-US" smtClean="0">
              <a:latin typeface="Arial" charset="0"/>
              <a:cs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miter lim="800000"/>
            <a:headEnd/>
            <a:tailEnd/>
          </a:ln>
        </p:spPr>
        <p:txBody>
          <a:bodyPr/>
          <a:lstStyle/>
          <a:p>
            <a:pPr defTabSz="930275"/>
            <a:fld id="{018409DC-6F8D-4729-9980-D8EF537ED350}" type="slidenum">
              <a:rPr lang="en-US" smtClean="0">
                <a:latin typeface="Arial" charset="0"/>
                <a:cs typeface="Arial" charset="0"/>
              </a:rPr>
              <a:pPr defTabSz="930275"/>
              <a:t>29</a:t>
            </a:fld>
            <a:endParaRPr lang="en-US" smtClean="0">
              <a:latin typeface="Arial" charset="0"/>
              <a:cs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miter lim="800000"/>
            <a:headEnd/>
            <a:tailEnd/>
          </a:ln>
        </p:spPr>
        <p:txBody>
          <a:bodyPr/>
          <a:lstStyle/>
          <a:p>
            <a:fld id="{3F980F3E-6E77-4213-A498-79B417D39C67}" type="slidenum">
              <a:rPr lang="en-US" smtClean="0">
                <a:latin typeface="Arial" charset="0"/>
              </a:rPr>
              <a:pPr/>
              <a:t>30</a:t>
            </a:fld>
            <a:endParaRPr lang="en-US" smtClean="0">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a:lnSpc>
                <a:spcPct val="115000"/>
              </a:lnSpc>
              <a:spcBef>
                <a:spcPct val="0"/>
              </a:spcBef>
            </a:pPr>
            <a:r>
              <a:rPr lang="en-US" smtClean="0">
                <a:latin typeface="Calibri" pitchFamily="34" charset="0"/>
                <a:ea typeface="ＭＳ Ｐゴシック" pitchFamily="34" charset="-128"/>
              </a:rPr>
              <a:t>When integrated with Mitel UCC Solutions UC360 supports:</a:t>
            </a:r>
          </a:p>
          <a:p>
            <a:pPr>
              <a:lnSpc>
                <a:spcPct val="115000"/>
              </a:lnSpc>
              <a:spcBef>
                <a:spcPct val="0"/>
              </a:spcBef>
              <a:buFontTx/>
              <a:buChar char="•"/>
            </a:pPr>
            <a:r>
              <a:rPr lang="en-US" smtClean="0">
                <a:latin typeface="Calibri" pitchFamily="34" charset="0"/>
                <a:ea typeface="ＭＳ Ｐゴシック" pitchFamily="34" charset="-128"/>
              </a:rPr>
              <a:t>Users dialing into audio conference calls on Mitel communications platforms and desktop collaboration application, Mitel Collaboration Advanced (MCA). </a:t>
            </a:r>
          </a:p>
          <a:p>
            <a:pPr>
              <a:lnSpc>
                <a:spcPct val="115000"/>
              </a:lnSpc>
              <a:spcBef>
                <a:spcPct val="0"/>
              </a:spcBef>
              <a:buFontTx/>
              <a:buChar char="•"/>
            </a:pPr>
            <a:r>
              <a:rPr lang="en-US" smtClean="0">
                <a:latin typeface="Calibri" pitchFamily="34" charset="0"/>
                <a:ea typeface="ＭＳ Ｐゴシック" pitchFamily="34" charset="-128"/>
              </a:rPr>
              <a:t>It can be included in Mitel Personal Ring Groups and seamlessly managed by Mitel</a:t>
            </a:r>
            <a:r>
              <a:rPr lang="ja-JP" altLang="en-US" smtClean="0">
                <a:latin typeface="Calibri" pitchFamily="34" charset="0"/>
                <a:ea typeface="ＭＳ Ｐゴシック" pitchFamily="34" charset="-128"/>
              </a:rPr>
              <a:t>’</a:t>
            </a:r>
            <a:r>
              <a:rPr lang="en-US" altLang="ja-JP" smtClean="0">
                <a:latin typeface="Calibri" pitchFamily="34" charset="0"/>
                <a:ea typeface="ＭＳ Ｐゴシック" pitchFamily="34" charset="-128"/>
              </a:rPr>
              <a:t>s award-winning unified communications application, Unified Communicator Advanced (UCA), so calls reach you based on your presence and availability. </a:t>
            </a:r>
            <a:endParaRPr lang="en-US" smtClean="0">
              <a:latin typeface="Calibri" pitchFamily="34" charset="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endParaRPr lang="en-US" smtClean="0">
              <a:ea typeface="ＭＳ Ｐゴシック" pitchFamily="34" charset="-128"/>
            </a:endParaRPr>
          </a:p>
        </p:txBody>
      </p:sp>
      <p:sp>
        <p:nvSpPr>
          <p:cNvPr id="67588" name="Slide Number Placeholder 3"/>
          <p:cNvSpPr>
            <a:spLocks noGrp="1"/>
          </p:cNvSpPr>
          <p:nvPr>
            <p:ph type="sldNum" sz="quarter" idx="5"/>
          </p:nvPr>
        </p:nvSpPr>
        <p:spPr>
          <a:noFill/>
          <a:ln>
            <a:miter lim="800000"/>
            <a:headEnd/>
            <a:tailEnd/>
          </a:ln>
        </p:spPr>
        <p:txBody>
          <a:bodyPr/>
          <a:lstStyle/>
          <a:p>
            <a:pPr defTabSz="930275"/>
            <a:fld id="{808A77B2-47DD-4B72-B47E-510AB43F74A9}" type="slidenum">
              <a:rPr lang="en-US" smtClean="0">
                <a:latin typeface="Arial" charset="0"/>
              </a:rPr>
              <a:pPr defTabSz="930275"/>
              <a:t>31</a:t>
            </a:fld>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endParaRPr lang="en-US" smtClean="0">
              <a:ea typeface="ＭＳ Ｐゴシック" pitchFamily="34" charset="-128"/>
            </a:endParaRPr>
          </a:p>
        </p:txBody>
      </p:sp>
      <p:sp>
        <p:nvSpPr>
          <p:cNvPr id="40964" name="Slide Number Placeholder 3"/>
          <p:cNvSpPr>
            <a:spLocks noGrp="1"/>
          </p:cNvSpPr>
          <p:nvPr>
            <p:ph type="sldNum" sz="quarter" idx="5"/>
          </p:nvPr>
        </p:nvSpPr>
        <p:spPr>
          <a:noFill/>
          <a:ln>
            <a:miter lim="800000"/>
            <a:headEnd/>
            <a:tailEnd/>
          </a:ln>
        </p:spPr>
        <p:txBody>
          <a:bodyPr/>
          <a:lstStyle/>
          <a:p>
            <a:fld id="{5700C872-16BB-4EF6-8946-8DFB6A3ECCB2}" type="slidenum">
              <a:rPr lang="en-US" smtClean="0">
                <a:latin typeface="Arial" charset="0"/>
              </a:rPr>
              <a:pPr/>
              <a:t>3</a:t>
            </a:fld>
            <a:endParaRPr lang="en-US"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miter lim="800000"/>
            <a:headEnd/>
            <a:tailEnd/>
          </a:ln>
        </p:spPr>
        <p:txBody>
          <a:bodyPr/>
          <a:lstStyle/>
          <a:p>
            <a:pPr defTabSz="928688"/>
            <a:fld id="{DD3AAF89-6270-4568-A69F-58F07A9485A3}" type="slidenum">
              <a:rPr lang="en-US" smtClean="0">
                <a:latin typeface="Arial" charset="0"/>
              </a:rPr>
              <a:pPr defTabSz="928688"/>
              <a:t>32</a:t>
            </a:fld>
            <a:endParaRPr lang="en-US" smtClean="0">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endParaRPr lang="en-US" smtClean="0">
              <a:ea typeface="ＭＳ Ｐゴシック" pitchFamily="34" charset="-128"/>
            </a:endParaRPr>
          </a:p>
        </p:txBody>
      </p:sp>
      <p:sp>
        <p:nvSpPr>
          <p:cNvPr id="69636" name="Slide Number Placeholder 3"/>
          <p:cNvSpPr>
            <a:spLocks noGrp="1"/>
          </p:cNvSpPr>
          <p:nvPr>
            <p:ph type="sldNum" sz="quarter" idx="5"/>
          </p:nvPr>
        </p:nvSpPr>
        <p:spPr>
          <a:noFill/>
          <a:ln>
            <a:miter lim="800000"/>
            <a:headEnd/>
            <a:tailEnd/>
          </a:ln>
        </p:spPr>
        <p:txBody>
          <a:bodyPr/>
          <a:lstStyle/>
          <a:p>
            <a:fld id="{D67782AA-41D6-424A-90F0-C7F4744E2DD3}" type="slidenum">
              <a:rPr lang="en-US" smtClean="0">
                <a:latin typeface="Arial" charset="0"/>
              </a:rPr>
              <a:pPr/>
              <a:t>33</a:t>
            </a:fld>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1425" indent="-171425" eaLnBrk="1" hangingPunct="1">
              <a:buFont typeface="Arial" pitchFamily="34" charset="0"/>
              <a:buChar char="•"/>
              <a:defRPr/>
            </a:pPr>
            <a:endParaRPr lang="en-US" dirty="0" smtClean="0"/>
          </a:p>
          <a:p>
            <a:pPr eaLnBrk="1" hangingPunct="1">
              <a:buFontTx/>
              <a:buChar char="•"/>
              <a:defRPr/>
            </a:pPr>
            <a:endParaRPr lang="en-US" dirty="0" smtClean="0">
              <a:latin typeface="Arial" pitchFamily="34" charset="0"/>
              <a:ea typeface="ＭＳ Ｐゴシック" charset="-128"/>
            </a:endParaRPr>
          </a:p>
          <a:p>
            <a:pPr eaLnBrk="1" hangingPunct="1">
              <a:defRPr/>
            </a:pPr>
            <a:endParaRPr lang="en-US" dirty="0" smtClean="0">
              <a:latin typeface="Arial" pitchFamily="34" charset="0"/>
              <a:ea typeface="ＭＳ Ｐゴシック" charset="-128"/>
            </a:endParaRPr>
          </a:p>
          <a:p>
            <a:pPr>
              <a:defRPr/>
            </a:pPr>
            <a:endParaRPr lang="en-US" dirty="0"/>
          </a:p>
        </p:txBody>
      </p:sp>
      <p:sp>
        <p:nvSpPr>
          <p:cNvPr id="41988" name="Slide Number Placeholder 3"/>
          <p:cNvSpPr>
            <a:spLocks noGrp="1"/>
          </p:cNvSpPr>
          <p:nvPr>
            <p:ph type="sldNum" sz="quarter" idx="5"/>
          </p:nvPr>
        </p:nvSpPr>
        <p:spPr>
          <a:noFill/>
          <a:ln>
            <a:miter lim="800000"/>
            <a:headEnd/>
            <a:tailEnd/>
          </a:ln>
        </p:spPr>
        <p:txBody>
          <a:bodyPr/>
          <a:lstStyle/>
          <a:p>
            <a:pPr defTabSz="930275"/>
            <a:fld id="{76A1F730-2B45-4F92-A7BD-9C5E5AD38682}" type="slidenum">
              <a:rPr lang="en-US" smtClean="0">
                <a:latin typeface="Arial" charset="0"/>
              </a:rPr>
              <a:pPr defTabSz="930275"/>
              <a:t>4</a:t>
            </a:fld>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miter lim="800000"/>
            <a:headEnd/>
            <a:tailEnd/>
          </a:ln>
        </p:spPr>
        <p:txBody>
          <a:bodyPr/>
          <a:lstStyle/>
          <a:p>
            <a:pPr defTabSz="928688"/>
            <a:fld id="{96BDE3F7-9EF0-4894-BCE6-DE813F5747FC}" type="slidenum">
              <a:rPr lang="en-US" smtClean="0">
                <a:latin typeface="Arial" charset="0"/>
              </a:rPr>
              <a:pPr defTabSz="928688"/>
              <a:t>5</a:t>
            </a:fld>
            <a:endParaRPr lang="en-US" smtClean="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buFontTx/>
              <a:buChar char="•"/>
            </a:pPr>
            <a:endParaRPr lang="en-US" smtClean="0">
              <a:ea typeface="ＭＳ Ｐゴシック" pitchFamily="34" charset="-128"/>
            </a:endParaRPr>
          </a:p>
          <a:p>
            <a:pPr eaLnBrk="1" hangingPunct="1"/>
            <a:endParaRPr 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pPr marL="163513" indent="-163513" eaLnBrk="1" hangingPunct="1"/>
            <a:endParaRPr lang="en-US" smtClean="0">
              <a:ea typeface="ＭＳ Ｐゴシック" pitchFamily="34" charset="-128"/>
            </a:endParaRPr>
          </a:p>
          <a:p>
            <a:pPr marL="163513" indent="-163513"/>
            <a:endParaRPr lang="en-US" smtClean="0">
              <a:ea typeface="ＭＳ Ｐゴシック" pitchFamily="34" charset="-128"/>
            </a:endParaRPr>
          </a:p>
        </p:txBody>
      </p:sp>
      <p:sp>
        <p:nvSpPr>
          <p:cNvPr id="44036" name="Slide Number Placeholder 3"/>
          <p:cNvSpPr>
            <a:spLocks noGrp="1"/>
          </p:cNvSpPr>
          <p:nvPr>
            <p:ph type="sldNum" sz="quarter" idx="5"/>
          </p:nvPr>
        </p:nvSpPr>
        <p:spPr>
          <a:noFill/>
          <a:ln>
            <a:miter lim="800000"/>
            <a:headEnd/>
            <a:tailEnd/>
          </a:ln>
        </p:spPr>
        <p:txBody>
          <a:bodyPr/>
          <a:lstStyle/>
          <a:p>
            <a:pPr defTabSz="930275"/>
            <a:fld id="{D1DB73E7-E2A1-4C0A-AF81-2BC51F9062F8}" type="slidenum">
              <a:rPr lang="en-US" smtClean="0">
                <a:latin typeface="Arial" charset="0"/>
              </a:rPr>
              <a:pPr defTabSz="930275"/>
              <a:t>6</a:t>
            </a:fld>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miter lim="800000"/>
            <a:headEnd/>
            <a:tailEnd/>
          </a:ln>
        </p:spPr>
        <p:txBody>
          <a:bodyPr/>
          <a:lstStyle/>
          <a:p>
            <a:pPr defTabSz="928688"/>
            <a:fld id="{5ABF2BE5-9B56-48D8-BEC2-598115EAE0E8}" type="slidenum">
              <a:rPr lang="en-US" smtClean="0">
                <a:latin typeface="Arial" charset="0"/>
              </a:rPr>
              <a:pPr defTabSz="928688"/>
              <a:t>7</a:t>
            </a:fld>
            <a:endParaRPr lang="en-US" smtClean="0">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marL="163513" indent="-163513" eaLnBrk="1" hangingPunct="1"/>
            <a:endParaRPr 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pPr marL="163513" indent="-163513" eaLnBrk="1" hangingPunct="1"/>
            <a:endParaRPr lang="en-US" smtClean="0">
              <a:ea typeface="ＭＳ Ｐゴシック" pitchFamily="34" charset="-128"/>
            </a:endParaRPr>
          </a:p>
          <a:p>
            <a:pPr marL="163513" indent="-163513"/>
            <a:endParaRPr lang="en-US" smtClean="0">
              <a:ea typeface="ＭＳ Ｐゴシック" pitchFamily="34" charset="-128"/>
            </a:endParaRPr>
          </a:p>
        </p:txBody>
      </p:sp>
      <p:sp>
        <p:nvSpPr>
          <p:cNvPr id="46084" name="Slide Number Placeholder 3"/>
          <p:cNvSpPr>
            <a:spLocks noGrp="1"/>
          </p:cNvSpPr>
          <p:nvPr>
            <p:ph type="sldNum" sz="quarter" idx="5"/>
          </p:nvPr>
        </p:nvSpPr>
        <p:spPr>
          <a:noFill/>
          <a:ln>
            <a:miter lim="800000"/>
            <a:headEnd/>
            <a:tailEnd/>
          </a:ln>
        </p:spPr>
        <p:txBody>
          <a:bodyPr/>
          <a:lstStyle/>
          <a:p>
            <a:pPr defTabSz="930275"/>
            <a:fld id="{F103ED6B-BC23-43FD-A480-71A87449C56D}" type="slidenum">
              <a:rPr lang="en-US" smtClean="0">
                <a:latin typeface="Arial" charset="0"/>
              </a:rPr>
              <a:pPr defTabSz="930275"/>
              <a:t>8</a:t>
            </a:fld>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miter lim="800000"/>
            <a:headEnd/>
            <a:tailEnd/>
          </a:ln>
        </p:spPr>
        <p:txBody>
          <a:bodyPr/>
          <a:lstStyle/>
          <a:p>
            <a:pPr defTabSz="928688"/>
            <a:fld id="{251860AE-C510-4D6F-84C7-6DFD1473520F}" type="slidenum">
              <a:rPr lang="en-US" smtClean="0">
                <a:latin typeface="Arial" charset="0"/>
              </a:rPr>
              <a:pPr defTabSz="928688"/>
              <a:t>9</a:t>
            </a:fld>
            <a:endParaRPr lang="en-US" smtClean="0">
              <a:latin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marL="163513" indent="-163513" eaLnBrk="1" hangingPunct="1"/>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blue_title"/>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10" descr="mitel-logo"/>
          <p:cNvPicPr>
            <a:picLocks noChangeAspect="1" noChangeArrowheads="1"/>
          </p:cNvPicPr>
          <p:nvPr userDrawn="1"/>
        </p:nvPicPr>
        <p:blipFill>
          <a:blip r:embed="rId3" cstate="print"/>
          <a:srcRect/>
          <a:stretch>
            <a:fillRect/>
          </a:stretch>
        </p:blipFill>
        <p:spPr bwMode="auto">
          <a:xfrm>
            <a:off x="523875" y="5759450"/>
            <a:ext cx="1695450" cy="571500"/>
          </a:xfrm>
          <a:prstGeom prst="rect">
            <a:avLst/>
          </a:prstGeom>
          <a:noFill/>
          <a:ln w="9525">
            <a:noFill/>
            <a:miter lim="800000"/>
            <a:headEnd/>
            <a:tailEnd/>
          </a:ln>
        </p:spPr>
      </p:pic>
      <p:sp>
        <p:nvSpPr>
          <p:cNvPr id="3074" name="Rectangle 2"/>
          <p:cNvSpPr>
            <a:spLocks noGrp="1" noChangeArrowheads="1"/>
          </p:cNvSpPr>
          <p:nvPr>
            <p:ph type="ctrTitle"/>
          </p:nvPr>
        </p:nvSpPr>
        <p:spPr>
          <a:xfrm>
            <a:off x="571500" y="2894013"/>
            <a:ext cx="6604000" cy="1009650"/>
          </a:xfrm>
        </p:spPr>
        <p:txBody>
          <a:bodyPr/>
          <a:lstStyle>
            <a:lvl1pPr>
              <a:defRPr sz="40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628650" y="3960813"/>
            <a:ext cx="6400800" cy="762000"/>
          </a:xfrm>
          <a:extLst/>
        </p:spPr>
        <p:txBody>
          <a:bodyPr/>
          <a:lstStyle>
            <a:lvl1pPr marL="0" indent="0">
              <a:buFontTx/>
              <a:buNone/>
              <a:defRPr>
                <a:solidFill>
                  <a:schemeClr val="bg1"/>
                </a:solidFill>
              </a:defRPr>
            </a:lvl1pPr>
          </a:lstStyle>
          <a:p>
            <a:pPr lvl="0"/>
            <a:r>
              <a:rPr lang="en-US" noProof="0" smtClean="0"/>
              <a:t>Click to edit Master subtitle style</a:t>
            </a: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C83E6B5F-CCB1-445D-8824-891BDAEFEA00}" type="slidenum">
              <a:rPr lang="en-US"/>
              <a:pPr>
                <a:defRPr/>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438150"/>
            <a:ext cx="1981200" cy="53832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38150"/>
            <a:ext cx="5791200" cy="53832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C390E036-7C10-4879-ADDB-740A37FA83A9}" type="slidenum">
              <a:rPr lang="en-US"/>
              <a:pPr>
                <a:defRPr/>
              </a:pPr>
              <a:t>‹#›</a:t>
            </a:fld>
            <a:endParaRPr lang="en-US"/>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38150"/>
            <a:ext cx="6781800" cy="655638"/>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33400" y="1295400"/>
            <a:ext cx="7848600" cy="4525963"/>
          </a:xfrm>
        </p:spPr>
        <p:txBody>
          <a:bodyPr/>
          <a:lstStyle/>
          <a:p>
            <a:pPr lvl="0"/>
            <a:endParaRPr lang="en-US" noProof="0" dirty="0"/>
          </a:p>
        </p:txBody>
      </p:sp>
      <p:sp>
        <p:nvSpPr>
          <p:cNvPr id="4" name="Rectangle 11"/>
          <p:cNvSpPr>
            <a:spLocks noGrp="1" noChangeArrowheads="1"/>
          </p:cNvSpPr>
          <p:nvPr>
            <p:ph type="sldNum" sz="quarter" idx="10"/>
          </p:nvPr>
        </p:nvSpPr>
        <p:spPr>
          <a:ln/>
        </p:spPr>
        <p:txBody>
          <a:bodyPr/>
          <a:lstStyle>
            <a:lvl1pPr>
              <a:defRPr/>
            </a:lvl1pPr>
          </a:lstStyle>
          <a:p>
            <a:pPr>
              <a:defRPr/>
            </a:pPr>
            <a:fld id="{5F592FF3-3399-4727-9A11-0D66787B3669}" type="slidenum">
              <a:rPr lang="en-US"/>
              <a:pPr>
                <a:defRPr/>
              </a:pPr>
              <a:t>‹#›</a:t>
            </a:fld>
            <a:endParaRPr lang="en-US"/>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9725" y="203200"/>
            <a:ext cx="8661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49250" y="1371600"/>
            <a:ext cx="4271963"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3613" y="1371600"/>
            <a:ext cx="4271962"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56C25CD8-2929-4FDC-BB0C-E5C6DC247F4E}" type="slidenum">
              <a:rPr lang="en-US"/>
              <a:pPr>
                <a:defRPr/>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a:ln/>
        </p:spPr>
        <p:txBody>
          <a:bodyPr/>
          <a:lstStyle>
            <a:lvl1pPr>
              <a:defRPr/>
            </a:lvl1pPr>
          </a:lstStyle>
          <a:p>
            <a:pPr>
              <a:defRPr/>
            </a:pPr>
            <a:fld id="{22AF1674-F4A9-43F1-B36A-79374DC82769}" type="slidenum">
              <a:rPr lang="en-US"/>
              <a:pPr>
                <a:defRPr/>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95400"/>
            <a:ext cx="3848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3900" y="1295400"/>
            <a:ext cx="3848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19730FB5-53A4-4AAE-9762-7509460678A0}" type="slidenum">
              <a:rPr lang="en-US"/>
              <a:pPr>
                <a:defRPr/>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a:ln/>
        </p:spPr>
        <p:txBody>
          <a:bodyPr/>
          <a:lstStyle>
            <a:lvl1pPr>
              <a:defRPr/>
            </a:lvl1pPr>
          </a:lstStyle>
          <a:p>
            <a:pPr>
              <a:defRPr/>
            </a:pPr>
            <a:fld id="{647776AA-AF3F-4580-B6C4-2FE430E622EB}" type="slidenum">
              <a:rPr lang="en-US"/>
              <a:pPr>
                <a:defRPr/>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ln/>
        </p:spPr>
        <p:txBody>
          <a:bodyPr/>
          <a:lstStyle>
            <a:lvl1pPr>
              <a:defRPr/>
            </a:lvl1pPr>
          </a:lstStyle>
          <a:p>
            <a:pPr>
              <a:defRPr/>
            </a:pPr>
            <a:fld id="{547956D2-C68C-454B-9478-4416D2437388}" type="slidenum">
              <a:rPr lang="en-US"/>
              <a:pPr>
                <a:defRPr/>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B3845EFB-0D2F-4738-8B03-C2AFCB91A9AA}" type="slidenum">
              <a:rPr lang="en-US"/>
              <a:pPr>
                <a:defRPr/>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03B5A5D2-CD66-4201-A462-A278E8370440}" type="slidenum">
              <a:rPr lang="en-US"/>
              <a:pPr>
                <a:defRPr/>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F48AC4FD-4188-4011-BB41-D16163C64429}" type="slidenum">
              <a:rPr lang="en-US"/>
              <a:pPr>
                <a:defRPr/>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6" descr="blue_content"/>
          <p:cNvPicPr>
            <a:picLocks noChangeAspect="1" noChangeArrowheads="1"/>
          </p:cNvPicPr>
          <p:nvPr userDrawn="1"/>
        </p:nvPicPr>
        <p:blipFill>
          <a:blip r:embed="rId15"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438150"/>
            <a:ext cx="6781800" cy="6556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533400" y="1295400"/>
            <a:ext cx="7848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5" name="Rectangle 11"/>
          <p:cNvSpPr>
            <a:spLocks noGrp="1" noChangeArrowheads="1"/>
          </p:cNvSpPr>
          <p:nvPr>
            <p:ph type="sldNum" sz="quarter" idx="4"/>
          </p:nvPr>
        </p:nvSpPr>
        <p:spPr bwMode="auto">
          <a:xfrm>
            <a:off x="6511925" y="6426200"/>
            <a:ext cx="2133600" cy="2730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b="1">
                <a:solidFill>
                  <a:schemeClr val="bg2"/>
                </a:solidFill>
                <a:latin typeface="Arial" pitchFamily="34" charset="0"/>
              </a:defRPr>
            </a:lvl1pPr>
          </a:lstStyle>
          <a:p>
            <a:pPr>
              <a:defRPr/>
            </a:pPr>
            <a:fld id="{BBC69659-E90E-4712-A97A-B3A63E56A5B4}" type="slidenum">
              <a:rPr lang="en-US"/>
              <a:pPr>
                <a:defRPr/>
              </a:pPr>
              <a:t>‹#›</a:t>
            </a:fld>
            <a:endParaRPr lang="en-US"/>
          </a:p>
        </p:txBody>
      </p:sp>
      <p:pic>
        <p:nvPicPr>
          <p:cNvPr id="1030" name="Picture 14" descr="SIMPLY"/>
          <p:cNvPicPr>
            <a:picLocks noChangeAspect="1" noChangeArrowheads="1"/>
          </p:cNvPicPr>
          <p:nvPr userDrawn="1"/>
        </p:nvPicPr>
        <p:blipFill>
          <a:blip r:embed="rId16" cstate="print"/>
          <a:srcRect/>
          <a:stretch>
            <a:fillRect/>
          </a:stretch>
        </p:blipFill>
        <p:spPr bwMode="auto">
          <a:xfrm>
            <a:off x="522288" y="6494463"/>
            <a:ext cx="1849437" cy="1381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9"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80" r:id="rId13"/>
  </p:sldLayoutIdLst>
  <p:transition spd="med">
    <p:fade/>
  </p:transition>
  <p:hf hdr="0" ftr="0" dt="0"/>
  <p:txStyles>
    <p:titleStyle>
      <a:lvl1pPr algn="l" rtl="0" eaLnBrk="0" fontAlgn="base" hangingPunct="0">
        <a:spcBef>
          <a:spcPct val="0"/>
        </a:spcBef>
        <a:spcAft>
          <a:spcPct val="0"/>
        </a:spcAft>
        <a:defRPr sz="2800" b="1">
          <a:solidFill>
            <a:schemeClr val="bg1"/>
          </a:solidFill>
          <a:latin typeface="+mj-lt"/>
          <a:ea typeface="ＭＳ Ｐゴシック" charset="0"/>
          <a:cs typeface="+mj-cs"/>
        </a:defRPr>
      </a:lvl1pPr>
      <a:lvl2pPr algn="l" rtl="0" eaLnBrk="0" fontAlgn="base" hangingPunct="0">
        <a:spcBef>
          <a:spcPct val="0"/>
        </a:spcBef>
        <a:spcAft>
          <a:spcPct val="0"/>
        </a:spcAft>
        <a:defRPr sz="2800" b="1">
          <a:solidFill>
            <a:schemeClr val="bg1"/>
          </a:solidFill>
          <a:latin typeface="Arial" charset="0"/>
          <a:ea typeface="ＭＳ Ｐゴシック" charset="0"/>
        </a:defRPr>
      </a:lvl2pPr>
      <a:lvl3pPr algn="l" rtl="0" eaLnBrk="0" fontAlgn="base" hangingPunct="0">
        <a:spcBef>
          <a:spcPct val="0"/>
        </a:spcBef>
        <a:spcAft>
          <a:spcPct val="0"/>
        </a:spcAft>
        <a:defRPr sz="2800" b="1">
          <a:solidFill>
            <a:schemeClr val="bg1"/>
          </a:solidFill>
          <a:latin typeface="Arial" charset="0"/>
          <a:ea typeface="ＭＳ Ｐゴシック" charset="0"/>
        </a:defRPr>
      </a:lvl3pPr>
      <a:lvl4pPr algn="l" rtl="0" eaLnBrk="0" fontAlgn="base" hangingPunct="0">
        <a:spcBef>
          <a:spcPct val="0"/>
        </a:spcBef>
        <a:spcAft>
          <a:spcPct val="0"/>
        </a:spcAft>
        <a:defRPr sz="2800" b="1">
          <a:solidFill>
            <a:schemeClr val="bg1"/>
          </a:solidFill>
          <a:latin typeface="Arial" charset="0"/>
          <a:ea typeface="ＭＳ Ｐゴシック" charset="0"/>
        </a:defRPr>
      </a:lvl4pPr>
      <a:lvl5pPr algn="l" rtl="0" eaLnBrk="0" fontAlgn="base" hangingPunct="0">
        <a:spcBef>
          <a:spcPct val="0"/>
        </a:spcBef>
        <a:spcAft>
          <a:spcPct val="0"/>
        </a:spcAft>
        <a:defRPr sz="2800" b="1">
          <a:solidFill>
            <a:schemeClr val="bg1"/>
          </a:solidFill>
          <a:latin typeface="Arial" charset="0"/>
          <a:ea typeface="ＭＳ Ｐゴシック"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p:titleStyle>
    <p:bodyStyle>
      <a:lvl1pPr marL="169863" indent="-169863" algn="l" rtl="0" eaLnBrk="0" fontAlgn="base" hangingPunct="0">
        <a:lnSpc>
          <a:spcPct val="95000"/>
        </a:lnSpc>
        <a:spcBef>
          <a:spcPct val="40000"/>
        </a:spcBef>
        <a:spcAft>
          <a:spcPct val="30000"/>
        </a:spcAft>
        <a:buClr>
          <a:srgbClr val="15517E"/>
        </a:buClr>
        <a:buChar char="•"/>
        <a:defRPr b="1">
          <a:solidFill>
            <a:srgbClr val="58595B"/>
          </a:solidFill>
          <a:latin typeface="+mn-lt"/>
          <a:ea typeface="ＭＳ Ｐゴシック" charset="0"/>
          <a:cs typeface="+mn-cs"/>
        </a:defRPr>
      </a:lvl1pPr>
      <a:lvl2pPr marL="627063" indent="-169863" algn="l" rtl="0" eaLnBrk="0" fontAlgn="base" hangingPunct="0">
        <a:lnSpc>
          <a:spcPct val="95000"/>
        </a:lnSpc>
        <a:spcBef>
          <a:spcPct val="40000"/>
        </a:spcBef>
        <a:spcAft>
          <a:spcPct val="30000"/>
        </a:spcAft>
        <a:buClr>
          <a:srgbClr val="15517E"/>
        </a:buClr>
        <a:buChar char="•"/>
        <a:defRPr sz="1600" b="1">
          <a:solidFill>
            <a:srgbClr val="58595B"/>
          </a:solidFill>
          <a:latin typeface="+mn-lt"/>
          <a:ea typeface="ＭＳ Ｐゴシック" charset="0"/>
        </a:defRPr>
      </a:lvl2pPr>
      <a:lvl3pPr marL="1084263" indent="-169863" algn="l" rtl="0" eaLnBrk="0" fontAlgn="base" hangingPunct="0">
        <a:lnSpc>
          <a:spcPct val="95000"/>
        </a:lnSpc>
        <a:spcBef>
          <a:spcPct val="40000"/>
        </a:spcBef>
        <a:spcAft>
          <a:spcPct val="30000"/>
        </a:spcAft>
        <a:buClr>
          <a:srgbClr val="15517E"/>
        </a:buClr>
        <a:buChar char="•"/>
        <a:defRPr sz="1600" b="1">
          <a:solidFill>
            <a:srgbClr val="58595B"/>
          </a:solidFill>
          <a:latin typeface="+mn-lt"/>
          <a:ea typeface="ＭＳ Ｐゴシック" charset="0"/>
        </a:defRPr>
      </a:lvl3pPr>
      <a:lvl4pPr marL="1600200" indent="-228600" algn="l" rtl="0" eaLnBrk="0" fontAlgn="base" hangingPunct="0">
        <a:spcBef>
          <a:spcPct val="20000"/>
        </a:spcBef>
        <a:spcAft>
          <a:spcPct val="0"/>
        </a:spcAft>
        <a:buClr>
          <a:srgbClr val="006892"/>
        </a:buClr>
        <a:buChar char="•"/>
        <a:defRPr sz="1600">
          <a:solidFill>
            <a:srgbClr val="333333"/>
          </a:solidFill>
          <a:latin typeface="+mn-lt"/>
          <a:ea typeface="ＭＳ Ｐゴシック" charset="0"/>
        </a:defRPr>
      </a:lvl4pPr>
      <a:lvl5pPr marL="2057400" indent="-228600" algn="l" rtl="0" eaLnBrk="0" fontAlgn="base" hangingPunct="0">
        <a:spcBef>
          <a:spcPct val="20000"/>
        </a:spcBef>
        <a:spcAft>
          <a:spcPct val="0"/>
        </a:spcAft>
        <a:buClr>
          <a:srgbClr val="006892"/>
        </a:buClr>
        <a:buChar char="•"/>
        <a:defRPr sz="1600">
          <a:solidFill>
            <a:srgbClr val="333333"/>
          </a:solidFill>
          <a:latin typeface="+mn-lt"/>
          <a:ea typeface="ＭＳ Ｐゴシック" charset="0"/>
        </a:defRPr>
      </a:lvl5pPr>
      <a:lvl6pPr marL="2514600" indent="-228600" algn="l" rtl="0" fontAlgn="base">
        <a:spcBef>
          <a:spcPct val="20000"/>
        </a:spcBef>
        <a:spcAft>
          <a:spcPct val="0"/>
        </a:spcAft>
        <a:buClr>
          <a:srgbClr val="006892"/>
        </a:buClr>
        <a:buChar char="•"/>
        <a:defRPr sz="1600">
          <a:solidFill>
            <a:srgbClr val="333333"/>
          </a:solidFill>
          <a:latin typeface="+mn-lt"/>
        </a:defRPr>
      </a:lvl6pPr>
      <a:lvl7pPr marL="2971800" indent="-228600" algn="l" rtl="0" fontAlgn="base">
        <a:spcBef>
          <a:spcPct val="20000"/>
        </a:spcBef>
        <a:spcAft>
          <a:spcPct val="0"/>
        </a:spcAft>
        <a:buClr>
          <a:srgbClr val="006892"/>
        </a:buClr>
        <a:buChar char="•"/>
        <a:defRPr sz="1600">
          <a:solidFill>
            <a:srgbClr val="333333"/>
          </a:solidFill>
          <a:latin typeface="+mn-lt"/>
        </a:defRPr>
      </a:lvl7pPr>
      <a:lvl8pPr marL="3429000" indent="-228600" algn="l" rtl="0" fontAlgn="base">
        <a:spcBef>
          <a:spcPct val="20000"/>
        </a:spcBef>
        <a:spcAft>
          <a:spcPct val="0"/>
        </a:spcAft>
        <a:buClr>
          <a:srgbClr val="006892"/>
        </a:buClr>
        <a:buChar char="•"/>
        <a:defRPr sz="1600">
          <a:solidFill>
            <a:srgbClr val="333333"/>
          </a:solidFill>
          <a:latin typeface="+mn-lt"/>
        </a:defRPr>
      </a:lvl8pPr>
      <a:lvl9pPr marL="3886200" indent="-228600" algn="l" rtl="0" fontAlgn="base">
        <a:spcBef>
          <a:spcPct val="20000"/>
        </a:spcBef>
        <a:spcAft>
          <a:spcPct val="0"/>
        </a:spcAft>
        <a:buClr>
          <a:srgbClr val="006892"/>
        </a:buClr>
        <a:buChar char="•"/>
        <a:defRPr sz="16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iendeaub\Desktop\PolarisProductShotsLR\Polaris_015cAdjustedLR.jpg"/>
          <p:cNvPicPr>
            <a:picLocks noChangeAspect="1" noChangeArrowheads="1"/>
          </p:cNvPicPr>
          <p:nvPr/>
        </p:nvPicPr>
        <p:blipFill>
          <a:blip r:embed="rId3" cstate="print"/>
          <a:srcRect/>
          <a:stretch>
            <a:fillRect/>
          </a:stretch>
        </p:blipFill>
        <p:spPr bwMode="auto">
          <a:xfrm>
            <a:off x="5457825" y="4006850"/>
            <a:ext cx="3233738" cy="2155825"/>
          </a:xfrm>
          <a:prstGeom prst="rect">
            <a:avLst/>
          </a:prstGeom>
          <a:noFill/>
          <a:ln w="9525">
            <a:noFill/>
            <a:miter lim="800000"/>
            <a:headEnd/>
            <a:tailEnd/>
          </a:ln>
        </p:spPr>
      </p:pic>
      <p:sp>
        <p:nvSpPr>
          <p:cNvPr id="4099" name="Rectangle 2"/>
          <p:cNvSpPr>
            <a:spLocks noGrp="1" noChangeArrowheads="1"/>
          </p:cNvSpPr>
          <p:nvPr>
            <p:ph type="ctrTitle"/>
          </p:nvPr>
        </p:nvSpPr>
        <p:spPr>
          <a:xfrm>
            <a:off x="571500" y="1944688"/>
            <a:ext cx="7064375" cy="1319212"/>
          </a:xfrm>
        </p:spPr>
        <p:txBody>
          <a:bodyPr/>
          <a:lstStyle/>
          <a:p>
            <a:pPr eaLnBrk="1" hangingPunct="1"/>
            <a:r>
              <a:rPr lang="en-US" sz="3200" smtClean="0">
                <a:ea typeface="ＭＳ Ｐゴシック" pitchFamily="34" charset="-128"/>
              </a:rPr>
              <a:t>MITEL </a:t>
            </a:r>
            <a:br>
              <a:rPr lang="en-US" sz="3200" smtClean="0">
                <a:ea typeface="ＭＳ Ｐゴシック" pitchFamily="34" charset="-128"/>
              </a:rPr>
            </a:br>
            <a:r>
              <a:rPr lang="en-US" sz="3200" smtClean="0">
                <a:ea typeface="ＭＳ Ｐゴシック" pitchFamily="34" charset="-128"/>
              </a:rPr>
              <a:t>UC360 COLLABORATION POINT</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p:cNvPicPr>
            <a:picLocks noChangeAspect="1"/>
          </p:cNvPicPr>
          <p:nvPr/>
        </p:nvPicPr>
        <p:blipFill>
          <a:blip r:embed="rId3" cstate="print"/>
          <a:srcRect/>
          <a:stretch>
            <a:fillRect/>
          </a:stretch>
        </p:blipFill>
        <p:spPr bwMode="auto">
          <a:xfrm>
            <a:off x="0" y="1085850"/>
            <a:ext cx="8591550" cy="4470400"/>
          </a:xfrm>
          <a:prstGeom prst="rect">
            <a:avLst/>
          </a:prstGeom>
          <a:noFill/>
          <a:ln w="9525">
            <a:noFill/>
            <a:miter lim="800000"/>
            <a:headEnd/>
            <a:tailEnd/>
          </a:ln>
        </p:spPr>
      </p:pic>
      <p:sp>
        <p:nvSpPr>
          <p:cNvPr id="13315" name="Rectangle 2"/>
          <p:cNvSpPr>
            <a:spLocks noChangeArrowheads="1"/>
          </p:cNvSpPr>
          <p:nvPr/>
        </p:nvSpPr>
        <p:spPr bwMode="auto">
          <a:xfrm>
            <a:off x="547688" y="1228725"/>
            <a:ext cx="3679825" cy="4119563"/>
          </a:xfrm>
          <a:prstGeom prst="rect">
            <a:avLst/>
          </a:prstGeom>
          <a:solidFill>
            <a:srgbClr val="FFFFFF">
              <a:alpha val="45097"/>
            </a:srgbClr>
          </a:solidFill>
          <a:ln w="9525">
            <a:noFill/>
            <a:miter lim="800000"/>
            <a:headEnd/>
            <a:tailEnd/>
          </a:ln>
        </p:spPr>
        <p:txBody>
          <a:bodyPr/>
          <a:lstStyle/>
          <a:p>
            <a:endParaRPr lang="en-US"/>
          </a:p>
        </p:txBody>
      </p:sp>
      <p:sp>
        <p:nvSpPr>
          <p:cNvPr id="13316" name="Rectangle 2"/>
          <p:cNvSpPr>
            <a:spLocks noGrp="1" noChangeArrowheads="1"/>
          </p:cNvSpPr>
          <p:nvPr>
            <p:ph type="title"/>
          </p:nvPr>
        </p:nvSpPr>
        <p:spPr>
          <a:xfrm>
            <a:off x="457200" y="438150"/>
            <a:ext cx="8034338" cy="655638"/>
          </a:xfrm>
        </p:spPr>
        <p:txBody>
          <a:bodyPr/>
          <a:lstStyle/>
          <a:p>
            <a:pPr eaLnBrk="1" hangingPunct="1"/>
            <a:r>
              <a:rPr lang="en-US" smtClean="0">
                <a:ea typeface="ＭＳ Ｐゴシック" pitchFamily="34" charset="-128"/>
              </a:rPr>
              <a:t/>
            </a:r>
            <a:br>
              <a:rPr lang="en-US" smtClean="0">
                <a:ea typeface="ＭＳ Ｐゴシック" pitchFamily="34" charset="-128"/>
              </a:rPr>
            </a:br>
            <a:r>
              <a:rPr lang="en-US" sz="2600" smtClean="0">
                <a:ea typeface="ＭＳ Ｐゴシック" pitchFamily="34" charset="-128"/>
              </a:rPr>
              <a:t>CUSTOMERS NEED: SIMPLER COLLABORATION</a:t>
            </a:r>
            <a:endParaRPr lang="en-US" sz="2600" smtClean="0">
              <a:solidFill>
                <a:srgbClr val="F8981D"/>
              </a:solidFill>
              <a:ea typeface="ＭＳ Ｐゴシック" pitchFamily="34" charset="-128"/>
            </a:endParaRPr>
          </a:p>
        </p:txBody>
      </p:sp>
      <p:sp>
        <p:nvSpPr>
          <p:cNvPr id="13317" name="Content Placeholder 2"/>
          <p:cNvSpPr>
            <a:spLocks noGrp="1"/>
          </p:cNvSpPr>
          <p:nvPr>
            <p:ph idx="1"/>
          </p:nvPr>
        </p:nvSpPr>
        <p:spPr>
          <a:xfrm>
            <a:off x="533400" y="1295400"/>
            <a:ext cx="3789363" cy="4525963"/>
          </a:xfrm>
        </p:spPr>
        <p:txBody>
          <a:bodyPr/>
          <a:lstStyle/>
          <a:p>
            <a:pPr eaLnBrk="1" hangingPunct="1"/>
            <a:r>
              <a:rPr lang="en-US" smtClean="0">
                <a:ea typeface="ＭＳ Ｐゴシック" pitchFamily="34" charset="-128"/>
              </a:rPr>
              <a:t>Easy to use</a:t>
            </a:r>
          </a:p>
          <a:p>
            <a:pPr eaLnBrk="1" hangingPunct="1"/>
            <a:r>
              <a:rPr lang="en-US" smtClean="0">
                <a:ea typeface="ＭＳ Ｐゴシック" pitchFamily="34" charset="-128"/>
              </a:rPr>
              <a:t>Ready when I am </a:t>
            </a:r>
          </a:p>
          <a:p>
            <a:pPr eaLnBrk="1" hangingPunct="1"/>
            <a:r>
              <a:rPr lang="en-US" smtClean="0">
                <a:ea typeface="ＭＳ Ｐゴシック" pitchFamily="34" charset="-128"/>
              </a:rPr>
              <a:t>Cost effective</a:t>
            </a:r>
          </a:p>
          <a:p>
            <a:pPr eaLnBrk="1" hangingPunct="1"/>
            <a:r>
              <a:rPr lang="en-US" smtClean="0">
                <a:ea typeface="ＭＳ Ｐゴシック" pitchFamily="34" charset="-128"/>
              </a:rPr>
              <a:t>Easily to deploy and support</a:t>
            </a:r>
          </a:p>
          <a:p>
            <a:pPr eaLnBrk="1" hangingPunct="1"/>
            <a:r>
              <a:rPr lang="en-US" smtClean="0">
                <a:ea typeface="ＭＳ Ｐゴシック" pitchFamily="34" charset="-128"/>
              </a:rPr>
              <a:t>Leverages my existing investments</a:t>
            </a:r>
          </a:p>
          <a:p>
            <a:pPr lvl="2" eaLnBrk="1" hangingPunct="1"/>
            <a:endParaRPr lang="en-US" smtClean="0">
              <a:ea typeface="ＭＳ Ｐゴシック" pitchFamily="34" charset="-128"/>
            </a:endParaRPr>
          </a:p>
          <a:p>
            <a:pPr lvl="1" eaLnBrk="1" hangingPunct="1"/>
            <a:endParaRPr lang="en-US" smtClean="0">
              <a:ea typeface="ＭＳ Ｐゴシック" pitchFamily="34" charset="-128"/>
            </a:endParaRP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2600" smtClean="0">
                <a:ea typeface="ＭＳ Ｐゴシック" pitchFamily="34" charset="-128"/>
              </a:rPr>
              <a:t>MITEL UC360 COLLABORATION POINT</a:t>
            </a:r>
            <a:br>
              <a:rPr lang="en-US" sz="2600" smtClean="0">
                <a:ea typeface="ＭＳ Ｐゴシック" pitchFamily="34" charset="-128"/>
              </a:rPr>
            </a:br>
            <a:r>
              <a:rPr lang="en-US" sz="2600" b="0" smtClean="0">
                <a:ea typeface="ＭＳ Ｐゴシック" pitchFamily="34" charset="-128"/>
              </a:rPr>
              <a:t>THE VOICE OF OUR CUSTOMERS</a:t>
            </a:r>
            <a:endParaRPr lang="en-US" sz="2600" b="0" smtClean="0">
              <a:solidFill>
                <a:srgbClr val="F8981D"/>
              </a:solidFill>
              <a:ea typeface="ＭＳ Ｐゴシック" pitchFamily="34" charset="-128"/>
            </a:endParaRPr>
          </a:p>
        </p:txBody>
      </p:sp>
      <p:pic>
        <p:nvPicPr>
          <p:cNvPr id="3074" name="Picture 2"/>
          <p:cNvPicPr>
            <a:picLocks noChangeAspect="1" noChangeArrowheads="1"/>
          </p:cNvPicPr>
          <p:nvPr/>
        </p:nvPicPr>
        <p:blipFill>
          <a:blip r:embed="rId3" cstate="print"/>
          <a:srcRect/>
          <a:stretch>
            <a:fillRect/>
          </a:stretch>
        </p:blipFill>
        <p:spPr bwMode="auto">
          <a:xfrm>
            <a:off x="2301875" y="1138238"/>
            <a:ext cx="5791200" cy="4111625"/>
          </a:xfrm>
          <a:prstGeom prst="rect">
            <a:avLst/>
          </a:prstGeom>
          <a:noFill/>
          <a:ln w="9525">
            <a:noFill/>
            <a:miter lim="800000"/>
            <a:headEnd/>
            <a:tailEnd/>
          </a:ln>
        </p:spPr>
      </p:pic>
      <p:pic>
        <p:nvPicPr>
          <p:cNvPr id="3080" name="Picture 8"/>
          <p:cNvPicPr>
            <a:picLocks noChangeAspect="1" noChangeArrowheads="1"/>
          </p:cNvPicPr>
          <p:nvPr/>
        </p:nvPicPr>
        <p:blipFill>
          <a:blip r:embed="rId4" cstate="print"/>
          <a:srcRect/>
          <a:stretch>
            <a:fillRect/>
          </a:stretch>
        </p:blipFill>
        <p:spPr bwMode="auto">
          <a:xfrm>
            <a:off x="2163763" y="973138"/>
            <a:ext cx="5791200" cy="5199062"/>
          </a:xfrm>
          <a:prstGeom prst="rect">
            <a:avLst/>
          </a:prstGeom>
          <a:noFill/>
          <a:ln w="9525">
            <a:noFill/>
            <a:miter lim="800000"/>
            <a:headEnd/>
            <a:tailEnd/>
          </a:ln>
        </p:spPr>
      </p:pic>
      <p:pic>
        <p:nvPicPr>
          <p:cNvPr id="3079" name="Picture 7"/>
          <p:cNvPicPr>
            <a:picLocks noChangeAspect="1" noChangeArrowheads="1"/>
          </p:cNvPicPr>
          <p:nvPr/>
        </p:nvPicPr>
        <p:blipFill>
          <a:blip r:embed="rId5" cstate="print"/>
          <a:srcRect/>
          <a:stretch>
            <a:fillRect/>
          </a:stretch>
        </p:blipFill>
        <p:spPr bwMode="auto">
          <a:xfrm>
            <a:off x="2286000" y="1647825"/>
            <a:ext cx="4586288" cy="4519613"/>
          </a:xfrm>
          <a:prstGeom prst="rect">
            <a:avLst/>
          </a:prstGeom>
          <a:noFill/>
          <a:ln w="9525">
            <a:noFill/>
            <a:miter lim="800000"/>
            <a:headEnd/>
            <a:tailEnd/>
          </a:ln>
        </p:spPr>
      </p:pic>
      <p:pic>
        <p:nvPicPr>
          <p:cNvPr id="7" name="Picture 9"/>
          <p:cNvPicPr>
            <a:picLocks noChangeAspect="1" noChangeArrowheads="1"/>
          </p:cNvPicPr>
          <p:nvPr/>
        </p:nvPicPr>
        <p:blipFill>
          <a:blip r:embed="rId6" cstate="print"/>
          <a:srcRect/>
          <a:stretch>
            <a:fillRect/>
          </a:stretch>
        </p:blipFill>
        <p:spPr bwMode="auto">
          <a:xfrm>
            <a:off x="919163" y="1296988"/>
            <a:ext cx="5772150" cy="4643437"/>
          </a:xfrm>
          <a:prstGeom prst="rect">
            <a:avLst/>
          </a:prstGeom>
          <a:noFill/>
          <a:ln w="9525">
            <a:noFill/>
            <a:miter lim="800000"/>
            <a:headEnd/>
            <a:tailEnd/>
          </a:ln>
        </p:spPr>
      </p:pic>
      <p:pic>
        <p:nvPicPr>
          <p:cNvPr id="8" name="Picture 3"/>
          <p:cNvPicPr>
            <a:picLocks noChangeAspect="1" noChangeArrowheads="1"/>
          </p:cNvPicPr>
          <p:nvPr/>
        </p:nvPicPr>
        <p:blipFill>
          <a:blip r:embed="rId7" cstate="print"/>
          <a:srcRect/>
          <a:stretch>
            <a:fillRect/>
          </a:stretch>
        </p:blipFill>
        <p:spPr bwMode="auto">
          <a:xfrm>
            <a:off x="720725" y="863600"/>
            <a:ext cx="5792788" cy="4565650"/>
          </a:xfrm>
          <a:prstGeom prst="rect">
            <a:avLst/>
          </a:prstGeom>
          <a:noFill/>
          <a:ln w="9525">
            <a:noFill/>
            <a:miter lim="800000"/>
            <a:headEnd/>
            <a:tailEnd/>
          </a:ln>
        </p:spPr>
      </p:pic>
    </p:spTree>
  </p:cSld>
  <p:clrMapOvr>
    <a:masterClrMapping/>
  </p:clrMapOvr>
  <p:transition spd="med" advTm="35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par>
                          <p:cTn id="7" fill="hold" nodeType="afterGroup">
                            <p:stCondLst>
                              <p:cond delay="0"/>
                            </p:stCondLst>
                            <p:childTnLst>
                              <p:par>
                                <p:cTn id="8" presetID="10" presetClass="exit" presetSubtype="0" fill="hold" nodeType="afterEffect">
                                  <p:stCondLst>
                                    <p:cond delay="300"/>
                                  </p:stCondLst>
                                  <p:childTnLst>
                                    <p:animEffect transition="out" filter="fade">
                                      <p:cBhvr>
                                        <p:cTn id="9" dur="500"/>
                                        <p:tgtEl>
                                          <p:spTgt spid="3074"/>
                                        </p:tgtEl>
                                      </p:cBhvr>
                                    </p:animEffect>
                                    <p:set>
                                      <p:cBhvr>
                                        <p:cTn id="10" dur="1" fill="hold">
                                          <p:stCondLst>
                                            <p:cond delay="499"/>
                                          </p:stCondLst>
                                        </p:cTn>
                                        <p:tgtEl>
                                          <p:spTgt spid="3074"/>
                                        </p:tgtEl>
                                        <p:attrNameLst>
                                          <p:attrName>style.visibility</p:attrName>
                                        </p:attrNameLst>
                                      </p:cBhvr>
                                      <p:to>
                                        <p:strVal val="hidden"/>
                                      </p:to>
                                    </p:set>
                                  </p:childTnLst>
                                </p:cTn>
                              </p:par>
                            </p:childTnLst>
                          </p:cTn>
                        </p:par>
                        <p:par>
                          <p:cTn id="11" fill="hold" nodeType="afterGroup">
                            <p:stCondLst>
                              <p:cond delay="800"/>
                            </p:stCondLst>
                            <p:childTnLst>
                              <p:par>
                                <p:cTn id="12" presetID="1" presetClass="entr" presetSubtype="0" fill="hold" nodeType="afterEffect">
                                  <p:stCondLst>
                                    <p:cond delay="0"/>
                                  </p:stCondLst>
                                  <p:childTnLst>
                                    <p:set>
                                      <p:cBhvr>
                                        <p:cTn id="13" dur="1" fill="hold">
                                          <p:stCondLst>
                                            <p:cond delay="0"/>
                                          </p:stCondLst>
                                        </p:cTn>
                                        <p:tgtEl>
                                          <p:spTgt spid="3080"/>
                                        </p:tgtEl>
                                        <p:attrNameLst>
                                          <p:attrName>style.visibility</p:attrName>
                                        </p:attrNameLst>
                                      </p:cBhvr>
                                      <p:to>
                                        <p:strVal val="visible"/>
                                      </p:to>
                                    </p:set>
                                  </p:childTnLst>
                                </p:cTn>
                              </p:par>
                            </p:childTnLst>
                          </p:cTn>
                        </p:par>
                        <p:par>
                          <p:cTn id="14" fill="hold" nodeType="afterGroup">
                            <p:stCondLst>
                              <p:cond delay="800"/>
                            </p:stCondLst>
                            <p:childTnLst>
                              <p:par>
                                <p:cTn id="15" presetID="10" presetClass="exit" presetSubtype="0" fill="hold" nodeType="afterEffect">
                                  <p:stCondLst>
                                    <p:cond delay="300"/>
                                  </p:stCondLst>
                                  <p:childTnLst>
                                    <p:animEffect transition="out" filter="fade">
                                      <p:cBhvr>
                                        <p:cTn id="16" dur="500"/>
                                        <p:tgtEl>
                                          <p:spTgt spid="3080"/>
                                        </p:tgtEl>
                                      </p:cBhvr>
                                    </p:animEffect>
                                    <p:set>
                                      <p:cBhvr>
                                        <p:cTn id="17" dur="1" fill="hold">
                                          <p:stCondLst>
                                            <p:cond delay="499"/>
                                          </p:stCondLst>
                                        </p:cTn>
                                        <p:tgtEl>
                                          <p:spTgt spid="3080"/>
                                        </p:tgtEl>
                                        <p:attrNameLst>
                                          <p:attrName>style.visibility</p:attrName>
                                        </p:attrNameLst>
                                      </p:cBhvr>
                                      <p:to>
                                        <p:strVal val="hidden"/>
                                      </p:to>
                                    </p:set>
                                  </p:childTnLst>
                                </p:cTn>
                              </p:par>
                            </p:childTnLst>
                          </p:cTn>
                        </p:par>
                        <p:par>
                          <p:cTn id="18" fill="hold" nodeType="afterGroup">
                            <p:stCondLst>
                              <p:cond delay="1600"/>
                            </p:stCondLst>
                            <p:childTnLst>
                              <p:par>
                                <p:cTn id="19" presetID="1" presetClass="entr" presetSubtype="0" fill="hold" nodeType="afterEffect">
                                  <p:stCondLst>
                                    <p:cond delay="0"/>
                                  </p:stCondLst>
                                  <p:childTnLst>
                                    <p:set>
                                      <p:cBhvr>
                                        <p:cTn id="20" dur="1" fill="hold">
                                          <p:stCondLst>
                                            <p:cond delay="0"/>
                                          </p:stCondLst>
                                        </p:cTn>
                                        <p:tgtEl>
                                          <p:spTgt spid="3079"/>
                                        </p:tgtEl>
                                        <p:attrNameLst>
                                          <p:attrName>style.visibility</p:attrName>
                                        </p:attrNameLst>
                                      </p:cBhvr>
                                      <p:to>
                                        <p:strVal val="visible"/>
                                      </p:to>
                                    </p:set>
                                  </p:childTnLst>
                                </p:cTn>
                              </p:par>
                            </p:childTnLst>
                          </p:cTn>
                        </p:par>
                        <p:par>
                          <p:cTn id="21" fill="hold" nodeType="afterGroup">
                            <p:stCondLst>
                              <p:cond delay="1600"/>
                            </p:stCondLst>
                            <p:childTnLst>
                              <p:par>
                                <p:cTn id="22" presetID="10" presetClass="exit" presetSubtype="0" fill="hold" nodeType="afterEffect">
                                  <p:stCondLst>
                                    <p:cond delay="300"/>
                                  </p:stCondLst>
                                  <p:childTnLst>
                                    <p:animEffect transition="out" filter="fade">
                                      <p:cBhvr>
                                        <p:cTn id="23" dur="500"/>
                                        <p:tgtEl>
                                          <p:spTgt spid="3079"/>
                                        </p:tgtEl>
                                      </p:cBhvr>
                                    </p:animEffect>
                                    <p:set>
                                      <p:cBhvr>
                                        <p:cTn id="24" dur="1" fill="hold">
                                          <p:stCondLst>
                                            <p:cond delay="499"/>
                                          </p:stCondLst>
                                        </p:cTn>
                                        <p:tgtEl>
                                          <p:spTgt spid="3079"/>
                                        </p:tgtEl>
                                        <p:attrNameLst>
                                          <p:attrName>style.visibility</p:attrName>
                                        </p:attrNameLst>
                                      </p:cBhvr>
                                      <p:to>
                                        <p:strVal val="hidden"/>
                                      </p:to>
                                    </p:set>
                                  </p:childTnLst>
                                </p:cTn>
                              </p:par>
                            </p:childTnLst>
                          </p:cTn>
                        </p:par>
                        <p:par>
                          <p:cTn id="25" fill="hold" nodeType="afterGroup">
                            <p:stCondLst>
                              <p:cond delay="2400"/>
                            </p:stCondLst>
                            <p:childTnLst>
                              <p:par>
                                <p:cTn id="26" presetID="1"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par>
                          <p:cTn id="28" fill="hold" nodeType="afterGroup">
                            <p:stCondLst>
                              <p:cond delay="2400"/>
                            </p:stCondLst>
                            <p:childTnLst>
                              <p:par>
                                <p:cTn id="29" presetID="10" presetClass="exit" presetSubtype="0" fill="hold" nodeType="afterEffect">
                                  <p:stCondLst>
                                    <p:cond delay="30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par>
                          <p:cTn id="32" fill="hold" nodeType="afterGroup">
                            <p:stCondLst>
                              <p:cond delay="3200"/>
                            </p:stCondLst>
                            <p:childTnLst>
                              <p:par>
                                <p:cTn id="33" presetID="1"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5613" y="438150"/>
            <a:ext cx="6781800" cy="655638"/>
          </a:xfrm>
        </p:spPr>
        <p:txBody>
          <a:bodyPr/>
          <a:lstStyle/>
          <a:p>
            <a:pPr eaLnBrk="1" hangingPunct="1"/>
            <a:r>
              <a:rPr lang="en-US" sz="2600" smtClean="0">
                <a:ea typeface="ＭＳ Ｐゴシック" pitchFamily="34" charset="-128"/>
              </a:rPr>
              <a:t>MITEL UC360 COLLABORATION POINT</a:t>
            </a:r>
            <a:r>
              <a:rPr lang="en-US" smtClean="0">
                <a:ea typeface="ＭＳ Ｐゴシック" pitchFamily="34" charset="-128"/>
              </a:rPr>
              <a:t/>
            </a:r>
            <a:br>
              <a:rPr lang="en-US" smtClean="0">
                <a:ea typeface="ＭＳ Ｐゴシック" pitchFamily="34" charset="-128"/>
              </a:rPr>
            </a:br>
            <a:r>
              <a:rPr lang="en-US" sz="2600" b="0" smtClean="0">
                <a:ea typeface="ＭＳ Ｐゴシック" pitchFamily="34" charset="-128"/>
              </a:rPr>
              <a:t>THE VOICE OF OUR CUSTOMERS</a:t>
            </a:r>
            <a:endParaRPr lang="en-US" sz="2600" b="0" smtClean="0">
              <a:solidFill>
                <a:srgbClr val="F8981D"/>
              </a:solidFill>
              <a:ea typeface="ＭＳ Ｐゴシック" pitchFamily="34" charset="-128"/>
            </a:endParaRPr>
          </a:p>
        </p:txBody>
      </p:sp>
      <p:sp>
        <p:nvSpPr>
          <p:cNvPr id="15363" name="Content Placeholder 2"/>
          <p:cNvSpPr>
            <a:spLocks noGrp="1"/>
          </p:cNvSpPr>
          <p:nvPr>
            <p:ph idx="1"/>
          </p:nvPr>
        </p:nvSpPr>
        <p:spPr>
          <a:xfrm>
            <a:off x="533400" y="1295400"/>
            <a:ext cx="4460875" cy="4525963"/>
          </a:xfrm>
        </p:spPr>
        <p:txBody>
          <a:bodyPr/>
          <a:lstStyle/>
          <a:p>
            <a:pPr marL="0" indent="0" eaLnBrk="1" hangingPunct="1">
              <a:buFontTx/>
              <a:buNone/>
            </a:pPr>
            <a:r>
              <a:rPr lang="en-US" smtClean="0">
                <a:solidFill>
                  <a:schemeClr val="accent1"/>
                </a:solidFill>
                <a:ea typeface="ＭＳ Ｐゴシック" pitchFamily="34" charset="-128"/>
              </a:rPr>
              <a:t>A new device category…</a:t>
            </a:r>
          </a:p>
          <a:p>
            <a:pPr marL="463550" lvl="1" indent="-177800" eaLnBrk="1" hangingPunct="1">
              <a:spcBef>
                <a:spcPts val="600"/>
              </a:spcBef>
              <a:spcAft>
                <a:spcPts val="600"/>
              </a:spcAft>
            </a:pPr>
            <a:r>
              <a:rPr lang="en-US" sz="1800" smtClean="0">
                <a:ea typeface="ＭＳ Ｐゴシック" pitchFamily="34" charset="-128"/>
              </a:rPr>
              <a:t>All-in-one multimedia collaboration appliance for the personal office meeting space</a:t>
            </a:r>
          </a:p>
          <a:p>
            <a:pPr marL="914400" lvl="2" indent="-177800" eaLnBrk="1" hangingPunct="1">
              <a:spcBef>
                <a:spcPts val="600"/>
              </a:spcBef>
              <a:spcAft>
                <a:spcPts val="600"/>
              </a:spcAft>
            </a:pPr>
            <a:r>
              <a:rPr lang="en-US" sz="1700" smtClean="0">
                <a:ea typeface="ＭＳ Ｐゴシック" pitchFamily="34" charset="-128"/>
              </a:rPr>
              <a:t>Multi-party audio and video collaboration </a:t>
            </a:r>
          </a:p>
          <a:p>
            <a:pPr marL="914400" lvl="2" indent="-177800" eaLnBrk="1" hangingPunct="1">
              <a:spcBef>
                <a:spcPts val="600"/>
              </a:spcBef>
              <a:spcAft>
                <a:spcPts val="600"/>
              </a:spcAft>
            </a:pPr>
            <a:r>
              <a:rPr lang="en-US" sz="1700" smtClean="0">
                <a:ea typeface="ＭＳ Ｐゴシック" pitchFamily="34" charset="-128"/>
              </a:rPr>
              <a:t>In-room presentation delivery</a:t>
            </a:r>
          </a:p>
          <a:p>
            <a:pPr marL="914400" lvl="2" indent="-177800" eaLnBrk="1" hangingPunct="1">
              <a:spcBef>
                <a:spcPts val="600"/>
              </a:spcBef>
              <a:spcAft>
                <a:spcPts val="600"/>
              </a:spcAft>
            </a:pPr>
            <a:r>
              <a:rPr lang="en-US" sz="1700" smtClean="0">
                <a:ea typeface="ＭＳ Ｐゴシック" pitchFamily="34" charset="-128"/>
              </a:rPr>
              <a:t>Remote document sharing</a:t>
            </a:r>
          </a:p>
          <a:p>
            <a:pPr marL="463550" lvl="1" indent="-177800" eaLnBrk="1" hangingPunct="1">
              <a:spcBef>
                <a:spcPts val="600"/>
              </a:spcBef>
              <a:spcAft>
                <a:spcPts val="600"/>
              </a:spcAft>
            </a:pPr>
            <a:r>
              <a:rPr lang="en-US" sz="1800" smtClean="0">
                <a:ea typeface="ＭＳ Ｐゴシック" pitchFamily="34" charset="-128"/>
              </a:rPr>
              <a:t>Easy-to-use and simple to deploy</a:t>
            </a:r>
          </a:p>
          <a:p>
            <a:pPr marL="463550" lvl="1" indent="-177800" eaLnBrk="1" hangingPunct="1">
              <a:spcBef>
                <a:spcPts val="600"/>
              </a:spcBef>
              <a:spcAft>
                <a:spcPts val="600"/>
              </a:spcAft>
            </a:pPr>
            <a:r>
              <a:rPr lang="en-US" sz="1800" smtClean="0">
                <a:ea typeface="ＭＳ Ｐゴシック" pitchFamily="34" charset="-128"/>
              </a:rPr>
              <a:t>Improve collaboration and reduce operating costs</a:t>
            </a:r>
          </a:p>
          <a:p>
            <a:pPr marL="463550" lvl="1" indent="-177800" eaLnBrk="1" hangingPunct="1">
              <a:spcBef>
                <a:spcPts val="600"/>
              </a:spcBef>
              <a:spcAft>
                <a:spcPts val="600"/>
              </a:spcAft>
            </a:pPr>
            <a:r>
              <a:rPr lang="en-US" sz="1800" smtClean="0">
                <a:ea typeface="ＭＳ Ｐゴシック" pitchFamily="34" charset="-128"/>
              </a:rPr>
              <a:t>Accessible collaboration with existing communications infrastructure</a:t>
            </a:r>
          </a:p>
          <a:p>
            <a:pPr marL="914400" lvl="2" indent="-177800" eaLnBrk="1" hangingPunct="1"/>
            <a:endParaRPr lang="en-US" smtClean="0">
              <a:ea typeface="ＭＳ Ｐゴシック" pitchFamily="34" charset="-128"/>
            </a:endParaRPr>
          </a:p>
          <a:p>
            <a:pPr marL="463550" lvl="1" indent="-177800" eaLnBrk="1" hangingPunct="1"/>
            <a:endParaRPr lang="en-US" smtClean="0">
              <a:ea typeface="ＭＳ Ｐゴシック" pitchFamily="34" charset="-128"/>
            </a:endParaRPr>
          </a:p>
        </p:txBody>
      </p:sp>
      <p:pic>
        <p:nvPicPr>
          <p:cNvPr id="15364" name="Picture 7"/>
          <p:cNvPicPr>
            <a:picLocks noChangeAspect="1"/>
          </p:cNvPicPr>
          <p:nvPr/>
        </p:nvPicPr>
        <p:blipFill>
          <a:blip r:embed="rId3" cstate="print"/>
          <a:srcRect/>
          <a:stretch>
            <a:fillRect/>
          </a:stretch>
        </p:blipFill>
        <p:spPr bwMode="auto">
          <a:xfrm>
            <a:off x="4264025" y="1371600"/>
            <a:ext cx="4964113" cy="456406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riendeaub\Desktop\Polaris Environmental 2\Polaris_Environmental_72dpi\2_exec office007.jpg"/>
          <p:cNvPicPr>
            <a:picLocks noChangeAspect="1" noChangeArrowheads="1"/>
          </p:cNvPicPr>
          <p:nvPr/>
        </p:nvPicPr>
        <p:blipFill>
          <a:blip r:embed="rId3" cstate="print"/>
          <a:srcRect/>
          <a:stretch>
            <a:fillRect/>
          </a:stretch>
        </p:blipFill>
        <p:spPr bwMode="auto">
          <a:xfrm>
            <a:off x="428625" y="1976438"/>
            <a:ext cx="2322513" cy="1546225"/>
          </a:xfrm>
          <a:prstGeom prst="rect">
            <a:avLst/>
          </a:prstGeom>
          <a:noFill/>
          <a:ln w="28575">
            <a:noFill/>
            <a:miter lim="800000"/>
            <a:headEnd/>
            <a:tailEnd/>
          </a:ln>
        </p:spPr>
      </p:pic>
      <p:sp>
        <p:nvSpPr>
          <p:cNvPr id="2" name="Rectangle 1"/>
          <p:cNvSpPr>
            <a:spLocks noChangeArrowheads="1"/>
          </p:cNvSpPr>
          <p:nvPr/>
        </p:nvSpPr>
        <p:spPr bwMode="auto">
          <a:xfrm>
            <a:off x="428625" y="1265238"/>
            <a:ext cx="2322513" cy="692150"/>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nchor="ctr"/>
          <a:lstStyle/>
          <a:p>
            <a:pPr>
              <a:spcAft>
                <a:spcPct val="35000"/>
              </a:spcAft>
              <a:defRPr/>
            </a:pPr>
            <a:r>
              <a:rPr lang="en-US" sz="1400" b="1" dirty="0">
                <a:solidFill>
                  <a:schemeClr val="bg1"/>
                </a:solidFill>
                <a:ea typeface="ＭＳ Ｐゴシック" charset="0"/>
                <a:cs typeface="ＭＳ Ｐゴシック" charset="0"/>
              </a:rPr>
              <a:t>In-Room Presentation Management and Display</a:t>
            </a:r>
          </a:p>
        </p:txBody>
      </p:sp>
      <p:sp>
        <p:nvSpPr>
          <p:cNvPr id="16388" name="Right Arrow 13"/>
          <p:cNvSpPr>
            <a:spLocks noChangeArrowheads="1"/>
          </p:cNvSpPr>
          <p:nvPr/>
        </p:nvSpPr>
        <p:spPr bwMode="auto">
          <a:xfrm>
            <a:off x="2755900" y="2290763"/>
            <a:ext cx="569913" cy="368300"/>
          </a:xfrm>
          <a:prstGeom prst="rightArrow">
            <a:avLst>
              <a:gd name="adj1" fmla="val 50000"/>
              <a:gd name="adj2" fmla="val 49811"/>
            </a:avLst>
          </a:prstGeom>
          <a:solidFill>
            <a:srgbClr val="C7CE41"/>
          </a:solidFill>
          <a:ln w="9525">
            <a:noFill/>
            <a:miter lim="800000"/>
            <a:headEnd/>
            <a:tailEnd/>
          </a:ln>
        </p:spPr>
        <p:txBody>
          <a:bodyPr/>
          <a:lstStyle/>
          <a:p>
            <a:endParaRPr lang="en-US"/>
          </a:p>
        </p:txBody>
      </p:sp>
      <p:pic>
        <p:nvPicPr>
          <p:cNvPr id="16389" name="Picture 2" descr="C:\Users\riendeaub\Desktop\Polaris Environmental 2\Polaris_Environmental_72dpi\3_exec office051.jpg"/>
          <p:cNvPicPr>
            <a:picLocks noChangeAspect="1" noChangeArrowheads="1"/>
          </p:cNvPicPr>
          <p:nvPr/>
        </p:nvPicPr>
        <p:blipFill>
          <a:blip r:embed="rId4" cstate="print"/>
          <a:srcRect/>
          <a:stretch>
            <a:fillRect/>
          </a:stretch>
        </p:blipFill>
        <p:spPr bwMode="auto">
          <a:xfrm>
            <a:off x="3341688" y="1970088"/>
            <a:ext cx="2319337" cy="1543050"/>
          </a:xfrm>
          <a:prstGeom prst="rect">
            <a:avLst/>
          </a:prstGeom>
          <a:noFill/>
          <a:ln w="28575">
            <a:noFill/>
            <a:miter lim="800000"/>
            <a:headEnd/>
            <a:tailEnd/>
          </a:ln>
        </p:spPr>
      </p:pic>
      <p:sp>
        <p:nvSpPr>
          <p:cNvPr id="18" name="Rectangle 17"/>
          <p:cNvSpPr>
            <a:spLocks noChangeArrowheads="1"/>
          </p:cNvSpPr>
          <p:nvPr/>
        </p:nvSpPr>
        <p:spPr bwMode="auto">
          <a:xfrm>
            <a:off x="3341688" y="1262063"/>
            <a:ext cx="2320925" cy="688975"/>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nchor="ctr"/>
          <a:lstStyle/>
          <a:p>
            <a:pPr>
              <a:spcAft>
                <a:spcPct val="35000"/>
              </a:spcAft>
              <a:defRPr/>
            </a:pPr>
            <a:r>
              <a:rPr lang="en-US" sz="1400" b="1" dirty="0">
                <a:solidFill>
                  <a:srgbClr val="FFFFFF"/>
                </a:solidFill>
                <a:ea typeface="ＭＳ Ｐゴシック" charset="0"/>
                <a:cs typeface="ＭＳ Ｐゴシック" charset="0"/>
              </a:rPr>
              <a:t>Audio Conferencing   with Remote Collaboration</a:t>
            </a:r>
          </a:p>
        </p:txBody>
      </p:sp>
      <p:sp>
        <p:nvSpPr>
          <p:cNvPr id="16391" name="Right Arrow 1"/>
          <p:cNvSpPr>
            <a:spLocks noChangeArrowheads="1"/>
          </p:cNvSpPr>
          <p:nvPr/>
        </p:nvSpPr>
        <p:spPr bwMode="auto">
          <a:xfrm>
            <a:off x="5667375" y="2287588"/>
            <a:ext cx="569913" cy="365125"/>
          </a:xfrm>
          <a:prstGeom prst="rightArrow">
            <a:avLst>
              <a:gd name="adj1" fmla="val 50000"/>
              <a:gd name="adj2" fmla="val 50418"/>
            </a:avLst>
          </a:prstGeom>
          <a:solidFill>
            <a:srgbClr val="C7CE41"/>
          </a:solidFill>
          <a:ln w="9525">
            <a:noFill/>
            <a:miter lim="800000"/>
            <a:headEnd/>
            <a:tailEnd/>
          </a:ln>
        </p:spPr>
        <p:txBody>
          <a:bodyPr/>
          <a:lstStyle/>
          <a:p>
            <a:endParaRPr lang="en-US"/>
          </a:p>
        </p:txBody>
      </p:sp>
      <p:pic>
        <p:nvPicPr>
          <p:cNvPr id="16392" name="Picture 2" descr="C:\Users\riendeaub\Desktop\Polaris Environmental 2\Polaris_Environmental_72dpi\1_exec office004.jpg"/>
          <p:cNvPicPr>
            <a:picLocks noChangeAspect="1" noChangeArrowheads="1"/>
          </p:cNvPicPr>
          <p:nvPr/>
        </p:nvPicPr>
        <p:blipFill>
          <a:blip r:embed="rId5" cstate="print"/>
          <a:srcRect/>
          <a:stretch>
            <a:fillRect/>
          </a:stretch>
        </p:blipFill>
        <p:spPr bwMode="auto">
          <a:xfrm>
            <a:off x="6234113" y="1976438"/>
            <a:ext cx="2320925" cy="1546225"/>
          </a:xfrm>
          <a:prstGeom prst="rect">
            <a:avLst/>
          </a:prstGeom>
          <a:noFill/>
          <a:ln w="28575">
            <a:noFill/>
            <a:miter lim="800000"/>
            <a:headEnd/>
            <a:tailEnd/>
          </a:ln>
        </p:spPr>
      </p:pic>
      <p:sp>
        <p:nvSpPr>
          <p:cNvPr id="19" name="Rectangle 18"/>
          <p:cNvSpPr>
            <a:spLocks noChangeArrowheads="1"/>
          </p:cNvSpPr>
          <p:nvPr/>
        </p:nvSpPr>
        <p:spPr bwMode="auto">
          <a:xfrm>
            <a:off x="6234113" y="1265238"/>
            <a:ext cx="2320925" cy="692150"/>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nchor="ctr"/>
          <a:lstStyle/>
          <a:p>
            <a:pPr>
              <a:spcAft>
                <a:spcPts val="600"/>
              </a:spcAft>
              <a:defRPr/>
            </a:pPr>
            <a:r>
              <a:rPr lang="en-US" sz="1400" b="1" dirty="0">
                <a:solidFill>
                  <a:srgbClr val="FFFFFF"/>
                </a:solidFill>
                <a:ea typeface="ＭＳ Ｐゴシック" charset="0"/>
                <a:cs typeface="ＭＳ Ｐゴシック" charset="0"/>
              </a:rPr>
              <a:t>Full Multimedia Collaboration </a:t>
            </a:r>
            <a:endParaRPr lang="en-US" sz="1400" dirty="0">
              <a:solidFill>
                <a:srgbClr val="FFFFFF"/>
              </a:solidFill>
              <a:ea typeface="ＭＳ Ｐゴシック" charset="0"/>
              <a:cs typeface="ＭＳ Ｐゴシック" charset="0"/>
            </a:endParaRPr>
          </a:p>
        </p:txBody>
      </p:sp>
      <p:pic>
        <p:nvPicPr>
          <p:cNvPr id="16394" name="Picture 2"/>
          <p:cNvPicPr>
            <a:picLocks noChangeAspect="1" noChangeArrowheads="1"/>
          </p:cNvPicPr>
          <p:nvPr/>
        </p:nvPicPr>
        <p:blipFill>
          <a:blip r:embed="rId6" cstate="print"/>
          <a:srcRect/>
          <a:stretch>
            <a:fillRect/>
          </a:stretch>
        </p:blipFill>
        <p:spPr bwMode="auto">
          <a:xfrm>
            <a:off x="427038" y="3602038"/>
            <a:ext cx="2328862" cy="1363662"/>
          </a:xfrm>
          <a:prstGeom prst="rect">
            <a:avLst/>
          </a:prstGeom>
          <a:noFill/>
          <a:ln w="9525">
            <a:noFill/>
            <a:miter lim="800000"/>
            <a:headEnd/>
            <a:tailEnd/>
          </a:ln>
        </p:spPr>
      </p:pic>
      <p:sp>
        <p:nvSpPr>
          <p:cNvPr id="16395" name="Rectangle 2"/>
          <p:cNvSpPr>
            <a:spLocks noGrp="1" noChangeArrowheads="1"/>
          </p:cNvSpPr>
          <p:nvPr>
            <p:ph type="title"/>
          </p:nvPr>
        </p:nvSpPr>
        <p:spPr>
          <a:xfrm>
            <a:off x="290513" y="449263"/>
            <a:ext cx="7923212" cy="655637"/>
          </a:xfrm>
        </p:spPr>
        <p:txBody>
          <a:bodyPr/>
          <a:lstStyle/>
          <a:p>
            <a:pPr eaLnBrk="1" hangingPunct="1"/>
            <a:r>
              <a:rPr lang="en-US" sz="2600" smtClean="0">
                <a:ea typeface="ＭＳ Ｐゴシック" pitchFamily="34" charset="-128"/>
              </a:rPr>
              <a:t>MITEL UC360 COLLABORATION POINT</a:t>
            </a:r>
            <a:br>
              <a:rPr lang="en-US" sz="2600" smtClean="0">
                <a:ea typeface="ＭＳ Ｐゴシック" pitchFamily="34" charset="-128"/>
              </a:rPr>
            </a:br>
            <a:r>
              <a:rPr lang="en-US" sz="2600" b="0" smtClean="0">
                <a:ea typeface="ＭＳ Ｐゴシック" pitchFamily="34" charset="-128"/>
              </a:rPr>
              <a:t>FOR THE PERSONAL OFFICE MEETING SPACE</a:t>
            </a:r>
            <a:endParaRPr lang="en-US" sz="2600" b="0" smtClean="0">
              <a:solidFill>
                <a:srgbClr val="F8981D"/>
              </a:solidFill>
              <a:ea typeface="ＭＳ Ｐゴシック" pitchFamily="34" charset="-128"/>
            </a:endParaRPr>
          </a:p>
        </p:txBody>
      </p:sp>
      <p:pic>
        <p:nvPicPr>
          <p:cNvPr id="16396" name="Picture 4"/>
          <p:cNvPicPr>
            <a:picLocks noChangeAspect="1" noChangeArrowheads="1"/>
          </p:cNvPicPr>
          <p:nvPr/>
        </p:nvPicPr>
        <p:blipFill>
          <a:blip r:embed="rId7" cstate="print"/>
          <a:srcRect/>
          <a:stretch>
            <a:fillRect/>
          </a:stretch>
        </p:blipFill>
        <p:spPr bwMode="auto">
          <a:xfrm>
            <a:off x="50800" y="5062538"/>
            <a:ext cx="1690688" cy="1519237"/>
          </a:xfrm>
          <a:prstGeom prst="rect">
            <a:avLst/>
          </a:prstGeom>
          <a:noFill/>
          <a:ln w="9525">
            <a:noFill/>
            <a:miter lim="800000"/>
            <a:headEnd/>
            <a:tailEnd/>
          </a:ln>
        </p:spPr>
      </p:pic>
      <p:pic>
        <p:nvPicPr>
          <p:cNvPr id="16397" name="Picture 2"/>
          <p:cNvPicPr>
            <a:picLocks noChangeAspect="1" noChangeArrowheads="1"/>
          </p:cNvPicPr>
          <p:nvPr/>
        </p:nvPicPr>
        <p:blipFill>
          <a:blip r:embed="rId8" cstate="print"/>
          <a:srcRect/>
          <a:stretch>
            <a:fillRect/>
          </a:stretch>
        </p:blipFill>
        <p:spPr bwMode="auto">
          <a:xfrm>
            <a:off x="6238875" y="3602038"/>
            <a:ext cx="2328863" cy="1363662"/>
          </a:xfrm>
          <a:prstGeom prst="rect">
            <a:avLst/>
          </a:prstGeom>
          <a:noFill/>
          <a:ln w="9525">
            <a:noFill/>
            <a:miter lim="800000"/>
            <a:headEnd/>
            <a:tailEnd/>
          </a:ln>
        </p:spPr>
      </p:pic>
      <p:pic>
        <p:nvPicPr>
          <p:cNvPr id="16398" name="Picture 2"/>
          <p:cNvPicPr>
            <a:picLocks noChangeAspect="1" noChangeArrowheads="1"/>
          </p:cNvPicPr>
          <p:nvPr/>
        </p:nvPicPr>
        <p:blipFill>
          <a:blip r:embed="rId9" cstate="print"/>
          <a:srcRect/>
          <a:stretch>
            <a:fillRect/>
          </a:stretch>
        </p:blipFill>
        <p:spPr bwMode="auto">
          <a:xfrm>
            <a:off x="3343275" y="3602038"/>
            <a:ext cx="2328863" cy="1363662"/>
          </a:xfrm>
          <a:prstGeom prst="rect">
            <a:avLst/>
          </a:prstGeom>
          <a:noFill/>
          <a:ln w="9525">
            <a:noFill/>
            <a:miter lim="800000"/>
            <a:headEnd/>
            <a:tailEnd/>
          </a:ln>
        </p:spPr>
      </p:pic>
      <p:sp>
        <p:nvSpPr>
          <p:cNvPr id="16399" name="Rounded Rectangle 6"/>
          <p:cNvSpPr>
            <a:spLocks noChangeArrowheads="1"/>
          </p:cNvSpPr>
          <p:nvPr/>
        </p:nvSpPr>
        <p:spPr bwMode="auto">
          <a:xfrm>
            <a:off x="1722438" y="5637213"/>
            <a:ext cx="6883400" cy="588962"/>
          </a:xfrm>
          <a:prstGeom prst="roundRect">
            <a:avLst>
              <a:gd name="adj" fmla="val 0"/>
            </a:avLst>
          </a:prstGeom>
          <a:solidFill>
            <a:srgbClr val="006892"/>
          </a:solidFill>
          <a:ln w="19050">
            <a:noFill/>
            <a:round/>
            <a:headEnd/>
            <a:tailEnd/>
          </a:ln>
        </p:spPr>
        <p:txBody>
          <a:bodyPr anchor="ctr"/>
          <a:lstStyle/>
          <a:p>
            <a:pPr algn="ctr" eaLnBrk="0" hangingPunct="0">
              <a:buClr>
                <a:schemeClr val="bg1"/>
              </a:buClr>
            </a:pPr>
            <a:r>
              <a:rPr lang="en-US" sz="2400" b="1">
                <a:solidFill>
                  <a:schemeClr val="bg1"/>
                </a:solidFill>
              </a:rPr>
              <a:t>Make collaboration a natural part of your day</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7" descr="cyan"/>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7411" name="Rectangle 3"/>
          <p:cNvSpPr>
            <a:spLocks noGrp="1" noChangeArrowheads="1"/>
          </p:cNvSpPr>
          <p:nvPr>
            <p:ph type="ctrTitle"/>
          </p:nvPr>
        </p:nvSpPr>
        <p:spPr>
          <a:xfrm>
            <a:off x="571500" y="2436813"/>
            <a:ext cx="6604000" cy="1171575"/>
          </a:xfrm>
        </p:spPr>
        <p:txBody>
          <a:bodyPr/>
          <a:lstStyle/>
          <a:p>
            <a:r>
              <a:rPr lang="en-US" smtClean="0">
                <a:ea typeface="ＭＳ Ｐゴシック" pitchFamily="34" charset="-128"/>
              </a:rPr>
              <a:t>BUSINESS VALUE</a:t>
            </a:r>
          </a:p>
        </p:txBody>
      </p:sp>
      <p:pic>
        <p:nvPicPr>
          <p:cNvPr id="17412" name="Picture 8" descr="SIMPLY"/>
          <p:cNvPicPr>
            <a:picLocks noChangeAspect="1" noChangeArrowheads="1"/>
          </p:cNvPicPr>
          <p:nvPr/>
        </p:nvPicPr>
        <p:blipFill>
          <a:blip r:embed="rId3" cstate="print"/>
          <a:srcRect/>
          <a:stretch>
            <a:fillRect/>
          </a:stretch>
        </p:blipFill>
        <p:spPr bwMode="auto">
          <a:xfrm>
            <a:off x="522288" y="6494463"/>
            <a:ext cx="1849437" cy="13811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5"/>
          <p:cNvGrpSpPr>
            <a:grpSpLocks/>
          </p:cNvGrpSpPr>
          <p:nvPr/>
        </p:nvGrpSpPr>
        <p:grpSpPr bwMode="auto">
          <a:xfrm>
            <a:off x="2139950" y="1358900"/>
            <a:ext cx="4902200" cy="4938713"/>
            <a:chOff x="2140351" y="1359147"/>
            <a:chExt cx="4901721" cy="4939043"/>
          </a:xfrm>
        </p:grpSpPr>
        <p:grpSp>
          <p:nvGrpSpPr>
            <p:cNvPr id="18436" name="Group 25"/>
            <p:cNvGrpSpPr>
              <a:grpSpLocks/>
            </p:cNvGrpSpPr>
            <p:nvPr/>
          </p:nvGrpSpPr>
          <p:grpSpPr bwMode="auto">
            <a:xfrm>
              <a:off x="2153050" y="1359147"/>
              <a:ext cx="4889022" cy="1936879"/>
              <a:chOff x="1376841" y="1646238"/>
              <a:chExt cx="4889022" cy="1936879"/>
            </a:xfrm>
          </p:grpSpPr>
          <p:sp>
            <p:nvSpPr>
              <p:cNvPr id="27" name="Rectangle 41"/>
              <p:cNvSpPr>
                <a:spLocks noChangeArrowheads="1"/>
              </p:cNvSpPr>
              <p:nvPr/>
            </p:nvSpPr>
            <p:spPr bwMode="auto">
              <a:xfrm>
                <a:off x="1376841" y="1673228"/>
                <a:ext cx="4889022" cy="1909889"/>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defRPr/>
                </a:pPr>
                <a:endParaRPr lang="en-US">
                  <a:ea typeface="ＭＳ Ｐゴシック" charset="0"/>
                  <a:cs typeface="ＭＳ Ｐゴシック" charset="0"/>
                </a:endParaRPr>
              </a:p>
            </p:txBody>
          </p:sp>
          <p:sp>
            <p:nvSpPr>
              <p:cNvPr id="18446" name="Rectangle 5"/>
              <p:cNvSpPr>
                <a:spLocks noChangeArrowheads="1"/>
              </p:cNvSpPr>
              <p:nvPr/>
            </p:nvSpPr>
            <p:spPr bwMode="auto">
              <a:xfrm>
                <a:off x="1539875" y="2076451"/>
                <a:ext cx="4548188" cy="1304722"/>
              </a:xfrm>
              <a:prstGeom prst="rect">
                <a:avLst/>
              </a:prstGeom>
              <a:solidFill>
                <a:srgbClr val="009FC2"/>
              </a:solidFill>
              <a:ln w="38100">
                <a:noFill/>
                <a:miter lim="800000"/>
                <a:headEnd/>
                <a:tailEnd/>
              </a:ln>
            </p:spPr>
            <p:txBody>
              <a:bodyPr wrap="none"/>
              <a:lstStyle/>
              <a:p>
                <a:pPr eaLnBrk="0" hangingPunct="0">
                  <a:lnSpc>
                    <a:spcPct val="150000"/>
                  </a:lnSpc>
                </a:pPr>
                <a:r>
                  <a:rPr lang="en-US" b="1">
                    <a:solidFill>
                      <a:schemeClr val="bg1"/>
                    </a:solidFill>
                  </a:rPr>
                  <a:t>Simplify Meetings and Presentations</a:t>
                </a:r>
              </a:p>
              <a:p>
                <a:pPr eaLnBrk="0" hangingPunct="0">
                  <a:lnSpc>
                    <a:spcPct val="150000"/>
                  </a:lnSpc>
                </a:pPr>
                <a:r>
                  <a:rPr lang="en-US" b="1">
                    <a:solidFill>
                      <a:schemeClr val="bg1"/>
                    </a:solidFill>
                  </a:rPr>
                  <a:t>Improve Collaboration</a:t>
                </a:r>
              </a:p>
              <a:p>
                <a:pPr eaLnBrk="0" hangingPunct="0">
                  <a:lnSpc>
                    <a:spcPct val="150000"/>
                  </a:lnSpc>
                </a:pPr>
                <a:r>
                  <a:rPr lang="en-US" b="1">
                    <a:solidFill>
                      <a:schemeClr val="bg1"/>
                    </a:solidFill>
                  </a:rPr>
                  <a:t>Enhance Productivity and Innovation</a:t>
                </a:r>
              </a:p>
              <a:p>
                <a:pPr eaLnBrk="0" hangingPunct="0"/>
                <a:endParaRPr lang="en-US" b="1">
                  <a:solidFill>
                    <a:schemeClr val="bg1"/>
                  </a:solidFill>
                </a:endParaRPr>
              </a:p>
            </p:txBody>
          </p:sp>
          <p:sp>
            <p:nvSpPr>
              <p:cNvPr id="18447" name="Text Box 20"/>
              <p:cNvSpPr txBox="1">
                <a:spLocks noChangeArrowheads="1"/>
              </p:cNvSpPr>
              <p:nvPr/>
            </p:nvSpPr>
            <p:spPr bwMode="auto">
              <a:xfrm>
                <a:off x="3332579" y="1646238"/>
                <a:ext cx="1040568" cy="461696"/>
              </a:xfrm>
              <a:prstGeom prst="rect">
                <a:avLst/>
              </a:prstGeom>
              <a:noFill/>
              <a:ln w="9525">
                <a:noFill/>
                <a:miter lim="800000"/>
                <a:headEnd/>
                <a:tailEnd/>
              </a:ln>
            </p:spPr>
            <p:txBody>
              <a:bodyPr wrap="none">
                <a:spAutoFit/>
              </a:bodyPr>
              <a:lstStyle/>
              <a:p>
                <a:pPr algn="ctr" eaLnBrk="0" hangingPunct="0"/>
                <a:r>
                  <a:rPr lang="en-US" sz="2400" b="1">
                    <a:solidFill>
                      <a:schemeClr val="bg1"/>
                    </a:solidFill>
                  </a:rPr>
                  <a:t>USER</a:t>
                </a:r>
              </a:p>
            </p:txBody>
          </p:sp>
        </p:grpSp>
        <p:grpSp>
          <p:nvGrpSpPr>
            <p:cNvPr id="18437" name="Group 29"/>
            <p:cNvGrpSpPr>
              <a:grpSpLocks/>
            </p:cNvGrpSpPr>
            <p:nvPr/>
          </p:nvGrpSpPr>
          <p:grpSpPr bwMode="auto">
            <a:xfrm>
              <a:off x="2146222" y="3339615"/>
              <a:ext cx="4894262" cy="1455660"/>
              <a:chOff x="1370013" y="4349750"/>
              <a:chExt cx="4894262" cy="1455660"/>
            </a:xfrm>
          </p:grpSpPr>
          <p:sp>
            <p:nvSpPr>
              <p:cNvPr id="13336" name="Rectangle 30"/>
              <p:cNvSpPr>
                <a:spLocks noChangeArrowheads="1"/>
              </p:cNvSpPr>
              <p:nvPr/>
            </p:nvSpPr>
            <p:spPr bwMode="auto">
              <a:xfrm>
                <a:off x="1375253" y="4372841"/>
                <a:ext cx="4889023" cy="1432020"/>
              </a:xfrm>
              <a:prstGeom prst="rect">
                <a:avLst/>
              </a:prstGeom>
              <a:solidFill>
                <a:srgbClr val="00689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defRPr/>
                </a:pPr>
                <a:endParaRPr lang="en-US">
                  <a:ea typeface="MS PGothic" charset="0"/>
                  <a:cs typeface="MS PGothic" charset="0"/>
                </a:endParaRPr>
              </a:p>
            </p:txBody>
          </p:sp>
          <p:sp>
            <p:nvSpPr>
              <p:cNvPr id="18443" name="Rectangle 4"/>
              <p:cNvSpPr>
                <a:spLocks noChangeArrowheads="1"/>
              </p:cNvSpPr>
              <p:nvPr/>
            </p:nvSpPr>
            <p:spPr bwMode="auto">
              <a:xfrm>
                <a:off x="1370013" y="4349750"/>
                <a:ext cx="4894262" cy="406400"/>
              </a:xfrm>
              <a:prstGeom prst="rect">
                <a:avLst/>
              </a:prstGeom>
              <a:noFill/>
              <a:ln w="9525">
                <a:noFill/>
                <a:miter lim="800000"/>
                <a:headEnd/>
                <a:tailEnd/>
              </a:ln>
            </p:spPr>
            <p:txBody>
              <a:bodyPr wrap="none"/>
              <a:lstStyle/>
              <a:p>
                <a:pPr algn="ctr" eaLnBrk="0" hangingPunct="0"/>
                <a:r>
                  <a:rPr lang="en-US" sz="2400" b="1">
                    <a:solidFill>
                      <a:schemeClr val="bg1"/>
                    </a:solidFill>
                  </a:rPr>
                  <a:t>BUSINESS MANAGER</a:t>
                </a:r>
              </a:p>
            </p:txBody>
          </p:sp>
          <p:sp>
            <p:nvSpPr>
              <p:cNvPr id="18444" name="Rectangle 5"/>
              <p:cNvSpPr>
                <a:spLocks noChangeArrowheads="1"/>
              </p:cNvSpPr>
              <p:nvPr/>
            </p:nvSpPr>
            <p:spPr bwMode="auto">
              <a:xfrm>
                <a:off x="1558925" y="4754563"/>
                <a:ext cx="4548188" cy="848828"/>
              </a:xfrm>
              <a:prstGeom prst="rect">
                <a:avLst/>
              </a:prstGeom>
              <a:solidFill>
                <a:srgbClr val="009FC2"/>
              </a:solidFill>
              <a:ln w="38100">
                <a:noFill/>
                <a:miter lim="800000"/>
                <a:headEnd/>
                <a:tailEnd/>
              </a:ln>
            </p:spPr>
            <p:txBody>
              <a:bodyPr wrap="none"/>
              <a:lstStyle/>
              <a:p>
                <a:pPr eaLnBrk="0" hangingPunct="0">
                  <a:lnSpc>
                    <a:spcPct val="150000"/>
                  </a:lnSpc>
                </a:pPr>
                <a:r>
                  <a:rPr lang="en-US" b="1">
                    <a:solidFill>
                      <a:schemeClr val="bg1"/>
                    </a:solidFill>
                  </a:rPr>
                  <a:t>Improve Employee Productivity</a:t>
                </a:r>
              </a:p>
              <a:p>
                <a:pPr eaLnBrk="0" hangingPunct="0">
                  <a:lnSpc>
                    <a:spcPct val="150000"/>
                  </a:lnSpc>
                </a:pPr>
                <a:r>
                  <a:rPr lang="en-US" b="1">
                    <a:solidFill>
                      <a:schemeClr val="bg1"/>
                    </a:solidFill>
                  </a:rPr>
                  <a:t>Reduce Costs</a:t>
                </a:r>
              </a:p>
              <a:p>
                <a:pPr eaLnBrk="0" hangingPunct="0"/>
                <a:endParaRPr lang="en-US" b="1">
                  <a:solidFill>
                    <a:schemeClr val="bg1"/>
                  </a:solidFill>
                </a:endParaRPr>
              </a:p>
            </p:txBody>
          </p:sp>
        </p:grpSp>
        <p:grpSp>
          <p:nvGrpSpPr>
            <p:cNvPr id="18438" name="Group 33"/>
            <p:cNvGrpSpPr>
              <a:grpSpLocks/>
            </p:cNvGrpSpPr>
            <p:nvPr/>
          </p:nvGrpSpPr>
          <p:grpSpPr bwMode="auto">
            <a:xfrm>
              <a:off x="2140351" y="4834446"/>
              <a:ext cx="4894262" cy="1463744"/>
              <a:chOff x="1370013" y="4349750"/>
              <a:chExt cx="4894262" cy="1463744"/>
            </a:xfrm>
          </p:grpSpPr>
          <p:sp>
            <p:nvSpPr>
              <p:cNvPr id="13333" name="Rectangle 34"/>
              <p:cNvSpPr>
                <a:spLocks noChangeArrowheads="1"/>
              </p:cNvSpPr>
              <p:nvPr/>
            </p:nvSpPr>
            <p:spPr bwMode="auto">
              <a:xfrm>
                <a:off x="1374776" y="4373535"/>
                <a:ext cx="4889023" cy="1439959"/>
              </a:xfrm>
              <a:prstGeom prst="rect">
                <a:avLst/>
              </a:prstGeom>
              <a:solidFill>
                <a:srgbClr val="00689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defRPr/>
                </a:pPr>
                <a:endParaRPr lang="en-US">
                  <a:ea typeface="MS PGothic" charset="0"/>
                  <a:cs typeface="MS PGothic" charset="0"/>
                </a:endParaRPr>
              </a:p>
            </p:txBody>
          </p:sp>
          <p:sp>
            <p:nvSpPr>
              <p:cNvPr id="18440" name="Rectangle 4"/>
              <p:cNvSpPr>
                <a:spLocks noChangeArrowheads="1"/>
              </p:cNvSpPr>
              <p:nvPr/>
            </p:nvSpPr>
            <p:spPr bwMode="auto">
              <a:xfrm>
                <a:off x="1370013" y="4349750"/>
                <a:ext cx="4894262" cy="406400"/>
              </a:xfrm>
              <a:prstGeom prst="rect">
                <a:avLst/>
              </a:prstGeom>
              <a:noFill/>
              <a:ln w="9525">
                <a:noFill/>
                <a:miter lim="800000"/>
                <a:headEnd/>
                <a:tailEnd/>
              </a:ln>
            </p:spPr>
            <p:txBody>
              <a:bodyPr wrap="none"/>
              <a:lstStyle/>
              <a:p>
                <a:pPr algn="ctr" eaLnBrk="0" hangingPunct="0"/>
                <a:r>
                  <a:rPr lang="en-US" sz="2400" b="1">
                    <a:solidFill>
                      <a:schemeClr val="bg1"/>
                    </a:solidFill>
                  </a:rPr>
                  <a:t>IT MANAGER</a:t>
                </a:r>
              </a:p>
            </p:txBody>
          </p:sp>
          <p:sp>
            <p:nvSpPr>
              <p:cNvPr id="18441" name="Rectangle 5"/>
              <p:cNvSpPr>
                <a:spLocks noChangeArrowheads="1"/>
              </p:cNvSpPr>
              <p:nvPr/>
            </p:nvSpPr>
            <p:spPr bwMode="auto">
              <a:xfrm>
                <a:off x="1558925" y="4754563"/>
                <a:ext cx="4548188" cy="852357"/>
              </a:xfrm>
              <a:prstGeom prst="rect">
                <a:avLst/>
              </a:prstGeom>
              <a:solidFill>
                <a:srgbClr val="009FC2"/>
              </a:solidFill>
              <a:ln w="38100">
                <a:noFill/>
                <a:miter lim="800000"/>
                <a:headEnd/>
                <a:tailEnd/>
              </a:ln>
            </p:spPr>
            <p:txBody>
              <a:bodyPr wrap="none"/>
              <a:lstStyle/>
              <a:p>
                <a:pPr eaLnBrk="0" hangingPunct="0">
                  <a:lnSpc>
                    <a:spcPct val="150000"/>
                  </a:lnSpc>
                </a:pPr>
                <a:r>
                  <a:rPr lang="en-US" b="1">
                    <a:solidFill>
                      <a:schemeClr val="bg1"/>
                    </a:solidFill>
                  </a:rPr>
                  <a:t>Deploy Easily</a:t>
                </a:r>
              </a:p>
              <a:p>
                <a:pPr eaLnBrk="0" hangingPunct="0">
                  <a:lnSpc>
                    <a:spcPct val="150000"/>
                  </a:lnSpc>
                </a:pPr>
                <a:r>
                  <a:rPr lang="en-US" b="1">
                    <a:solidFill>
                      <a:schemeClr val="bg1"/>
                    </a:solidFill>
                  </a:rPr>
                  <a:t>Reduce Costs</a:t>
                </a:r>
              </a:p>
              <a:p>
                <a:pPr eaLnBrk="0" hangingPunct="0"/>
                <a:endParaRPr lang="en-US" b="1">
                  <a:solidFill>
                    <a:schemeClr val="bg1"/>
                  </a:solidFill>
                </a:endParaRPr>
              </a:p>
            </p:txBody>
          </p:sp>
        </p:grpSp>
      </p:grpSp>
      <p:sp>
        <p:nvSpPr>
          <p:cNvPr id="18435" name="Rectangle 2"/>
          <p:cNvSpPr>
            <a:spLocks noGrp="1" noChangeArrowheads="1"/>
          </p:cNvSpPr>
          <p:nvPr>
            <p:ph type="title"/>
          </p:nvPr>
        </p:nvSpPr>
        <p:spPr/>
        <p:txBody>
          <a:bodyPr/>
          <a:lstStyle/>
          <a:p>
            <a:r>
              <a:rPr lang="en-US" sz="2600" smtClean="0">
                <a:ea typeface="ＭＳ Ｐゴシック" pitchFamily="34" charset="-128"/>
                <a:cs typeface="Arial" charset="0"/>
              </a:rPr>
              <a:t>BUSINESS VALUE</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438150"/>
            <a:ext cx="8018463" cy="655638"/>
          </a:xfrm>
        </p:spPr>
        <p:txBody>
          <a:bodyPr/>
          <a:lstStyle/>
          <a:p>
            <a:r>
              <a:rPr lang="en-US" sz="2600" smtClean="0">
                <a:ea typeface="ＭＳ Ｐゴシック" pitchFamily="34" charset="-128"/>
              </a:rPr>
              <a:t>USER</a:t>
            </a:r>
            <a:br>
              <a:rPr lang="en-US" sz="2600" smtClean="0">
                <a:ea typeface="ＭＳ Ｐゴシック" pitchFamily="34" charset="-128"/>
              </a:rPr>
            </a:br>
            <a:r>
              <a:rPr lang="en-US" sz="2600" b="0" smtClean="0">
                <a:ea typeface="ＭＳ Ｐゴシック" pitchFamily="34" charset="-128"/>
              </a:rPr>
              <a:t>SIMPLIFY MEETINGS AND PRESENTATIONS</a:t>
            </a:r>
            <a:endParaRPr lang="en-US" sz="2600" b="0" smtClean="0">
              <a:solidFill>
                <a:srgbClr val="F8981D"/>
              </a:solidFill>
              <a:ea typeface="ＭＳ Ｐゴシック" pitchFamily="34" charset="-128"/>
            </a:endParaRPr>
          </a:p>
        </p:txBody>
      </p:sp>
      <p:sp>
        <p:nvSpPr>
          <p:cNvPr id="19459" name="Content Placeholder 2"/>
          <p:cNvSpPr>
            <a:spLocks noGrp="1"/>
          </p:cNvSpPr>
          <p:nvPr>
            <p:ph idx="1"/>
          </p:nvPr>
        </p:nvSpPr>
        <p:spPr>
          <a:xfrm>
            <a:off x="533400" y="1295400"/>
            <a:ext cx="3613150" cy="4525963"/>
          </a:xfrm>
        </p:spPr>
        <p:txBody>
          <a:bodyPr/>
          <a:lstStyle/>
          <a:p>
            <a:r>
              <a:rPr lang="en-US" smtClean="0">
                <a:ea typeface="ＭＳ Ｐゴシック" pitchFamily="34" charset="-128"/>
              </a:rPr>
              <a:t>Facilitates internal and external meetings</a:t>
            </a:r>
          </a:p>
          <a:p>
            <a:r>
              <a:rPr lang="en-US" smtClean="0">
                <a:ea typeface="ＭＳ Ｐゴシック" pitchFamily="34" charset="-128"/>
              </a:rPr>
              <a:t>Manage meeting / presentation from one </a:t>
            </a:r>
            <a:br>
              <a:rPr lang="en-US" smtClean="0">
                <a:ea typeface="ＭＳ Ｐゴシック" pitchFamily="34" charset="-128"/>
              </a:rPr>
            </a:br>
            <a:r>
              <a:rPr lang="en-US" smtClean="0">
                <a:ea typeface="ＭＳ Ｐゴシック" pitchFamily="34" charset="-128"/>
              </a:rPr>
              <a:t>spot – regardless of disparate equipment types</a:t>
            </a:r>
          </a:p>
          <a:p>
            <a:r>
              <a:rPr lang="en-US" smtClean="0">
                <a:ea typeface="ＭＳ Ｐゴシック" pitchFamily="34" charset="-128"/>
              </a:rPr>
              <a:t>No desktop computer or laptop needed</a:t>
            </a:r>
          </a:p>
          <a:p>
            <a:r>
              <a:rPr lang="en-US" smtClean="0">
                <a:ea typeface="ＭＳ Ｐゴシック" pitchFamily="34" charset="-128"/>
              </a:rPr>
              <a:t>Start multi-party audio or collaboration sessions as simply as a phone call</a:t>
            </a:r>
            <a:endParaRPr lang="en-US" sz="1400" smtClean="0">
              <a:ea typeface="ＭＳ Ｐゴシック" pitchFamily="34" charset="-128"/>
            </a:endParaRPr>
          </a:p>
          <a:p>
            <a:pPr lvl="1"/>
            <a:endParaRPr lang="en-US" sz="1400" smtClean="0">
              <a:ea typeface="ＭＳ Ｐゴシック" pitchFamily="34" charset="-128"/>
            </a:endParaRPr>
          </a:p>
        </p:txBody>
      </p:sp>
      <p:pic>
        <p:nvPicPr>
          <p:cNvPr id="19460" name="Picture 2"/>
          <p:cNvPicPr>
            <a:picLocks noChangeAspect="1" noChangeArrowheads="1"/>
          </p:cNvPicPr>
          <p:nvPr/>
        </p:nvPicPr>
        <p:blipFill>
          <a:blip r:embed="rId3" cstate="print"/>
          <a:srcRect/>
          <a:stretch>
            <a:fillRect/>
          </a:stretch>
        </p:blipFill>
        <p:spPr bwMode="auto">
          <a:xfrm>
            <a:off x="4322763" y="1430338"/>
            <a:ext cx="4291012" cy="3455987"/>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z="2600" smtClean="0">
                <a:ea typeface="ＭＳ Ｐゴシック" pitchFamily="34" charset="-128"/>
              </a:rPr>
              <a:t>USER</a:t>
            </a:r>
            <a:br>
              <a:rPr lang="en-US" sz="2600" smtClean="0">
                <a:ea typeface="ＭＳ Ｐゴシック" pitchFamily="34" charset="-128"/>
              </a:rPr>
            </a:br>
            <a:r>
              <a:rPr lang="en-US" sz="2600" b="0" smtClean="0">
                <a:ea typeface="ＭＳ Ｐゴシック" pitchFamily="34" charset="-128"/>
              </a:rPr>
              <a:t>IMPROVE COLLABORATION</a:t>
            </a:r>
            <a:endParaRPr lang="en-US" sz="2600" b="0" smtClean="0">
              <a:solidFill>
                <a:srgbClr val="F8981D"/>
              </a:solidFill>
              <a:ea typeface="ＭＳ Ｐゴシック" pitchFamily="34" charset="-128"/>
            </a:endParaRPr>
          </a:p>
        </p:txBody>
      </p:sp>
      <p:sp>
        <p:nvSpPr>
          <p:cNvPr id="20483" name="Content Placeholder 2"/>
          <p:cNvSpPr>
            <a:spLocks noGrp="1"/>
          </p:cNvSpPr>
          <p:nvPr>
            <p:ph idx="1"/>
          </p:nvPr>
        </p:nvSpPr>
        <p:spPr>
          <a:xfrm>
            <a:off x="533400" y="1295400"/>
            <a:ext cx="3624263" cy="4525963"/>
          </a:xfrm>
        </p:spPr>
        <p:txBody>
          <a:bodyPr/>
          <a:lstStyle/>
          <a:p>
            <a:r>
              <a:rPr lang="en-US" smtClean="0">
                <a:ea typeface="ＭＳ Ｐゴシック" pitchFamily="34" charset="-128"/>
              </a:rPr>
              <a:t>Increased use and better collaboration</a:t>
            </a:r>
          </a:p>
          <a:p>
            <a:r>
              <a:rPr lang="en-US" smtClean="0">
                <a:ea typeface="ＭＳ Ｐゴシック" pitchFamily="34" charset="-128"/>
              </a:rPr>
              <a:t>More spontaneous collaboration</a:t>
            </a:r>
          </a:p>
          <a:p>
            <a:r>
              <a:rPr lang="en-US" smtClean="0">
                <a:ea typeface="ＭＳ Ｐゴシック" pitchFamily="34" charset="-128"/>
              </a:rPr>
              <a:t>Collaboration becoming the natural way to work</a:t>
            </a:r>
          </a:p>
          <a:p>
            <a:r>
              <a:rPr lang="ja-JP" altLang="en-US" smtClean="0">
                <a:ea typeface="ＭＳ Ｐゴシック" pitchFamily="34" charset="-128"/>
              </a:rPr>
              <a:t>“</a:t>
            </a:r>
            <a:r>
              <a:rPr lang="en-US" altLang="ja-JP" smtClean="0">
                <a:ea typeface="ＭＳ Ｐゴシック" pitchFamily="34" charset="-128"/>
              </a:rPr>
              <a:t>Face-to-face</a:t>
            </a:r>
            <a:r>
              <a:rPr lang="ja-JP" altLang="en-US" smtClean="0">
                <a:ea typeface="ＭＳ Ｐゴシック" pitchFamily="34" charset="-128"/>
              </a:rPr>
              <a:t>”</a:t>
            </a:r>
            <a:r>
              <a:rPr lang="en-US" altLang="ja-JP" smtClean="0">
                <a:ea typeface="ＭＳ Ｐゴシック" pitchFamily="34" charset="-128"/>
              </a:rPr>
              <a:t> interaction for remote participants</a:t>
            </a:r>
          </a:p>
          <a:p>
            <a:r>
              <a:rPr lang="en-US" smtClean="0">
                <a:ea typeface="ＭＳ Ｐゴシック" pitchFamily="34" charset="-128"/>
              </a:rPr>
              <a:t>Workers in widely dispersed locations form productive long-term and ad hoc teams </a:t>
            </a:r>
          </a:p>
          <a:p>
            <a:pPr marL="457200" lvl="1" indent="0">
              <a:buFontTx/>
              <a:buNone/>
            </a:pPr>
            <a:endParaRPr lang="en-US" sz="1400" smtClean="0">
              <a:ea typeface="ＭＳ Ｐゴシック" pitchFamily="34" charset="-128"/>
            </a:endParaRPr>
          </a:p>
        </p:txBody>
      </p:sp>
      <p:pic>
        <p:nvPicPr>
          <p:cNvPr id="20484" name="Picture 2" descr="C:\Users\riendeaub\Desktop\Polaris Environmental 2\Polaris_Environmental_72dpi\2_exec office007.jpg"/>
          <p:cNvPicPr>
            <a:picLocks noChangeAspect="1" noChangeArrowheads="1"/>
          </p:cNvPicPr>
          <p:nvPr/>
        </p:nvPicPr>
        <p:blipFill>
          <a:blip r:embed="rId3" cstate="print"/>
          <a:srcRect/>
          <a:stretch>
            <a:fillRect/>
          </a:stretch>
        </p:blipFill>
        <p:spPr bwMode="auto">
          <a:xfrm>
            <a:off x="4305300" y="1609725"/>
            <a:ext cx="4314825" cy="328136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438150"/>
            <a:ext cx="7883525" cy="655638"/>
          </a:xfrm>
        </p:spPr>
        <p:txBody>
          <a:bodyPr/>
          <a:lstStyle/>
          <a:p>
            <a:r>
              <a:rPr lang="en-US" sz="2600" smtClean="0">
                <a:ea typeface="ＭＳ Ｐゴシック" pitchFamily="34" charset="-128"/>
              </a:rPr>
              <a:t>USER</a:t>
            </a:r>
            <a:br>
              <a:rPr lang="en-US" sz="2600" smtClean="0">
                <a:ea typeface="ＭＳ Ｐゴシック" pitchFamily="34" charset="-128"/>
              </a:rPr>
            </a:br>
            <a:r>
              <a:rPr lang="en-US" sz="2600" b="0" smtClean="0">
                <a:ea typeface="ＭＳ Ｐゴシック" pitchFamily="34" charset="-128"/>
              </a:rPr>
              <a:t>ENHANCE PRODUCTIVITY AND INNOVATION</a:t>
            </a:r>
            <a:endParaRPr lang="en-US" sz="2600" b="0" smtClean="0">
              <a:solidFill>
                <a:srgbClr val="F8981D"/>
              </a:solidFill>
              <a:ea typeface="ＭＳ Ｐゴシック" pitchFamily="34" charset="-128"/>
            </a:endParaRPr>
          </a:p>
        </p:txBody>
      </p:sp>
      <p:sp>
        <p:nvSpPr>
          <p:cNvPr id="21507" name="Content Placeholder 2"/>
          <p:cNvSpPr>
            <a:spLocks noGrp="1"/>
          </p:cNvSpPr>
          <p:nvPr>
            <p:ph idx="1"/>
          </p:nvPr>
        </p:nvSpPr>
        <p:spPr>
          <a:xfrm>
            <a:off x="533400" y="1295400"/>
            <a:ext cx="3295650" cy="4525963"/>
          </a:xfrm>
        </p:spPr>
        <p:txBody>
          <a:bodyPr/>
          <a:lstStyle/>
          <a:p>
            <a:r>
              <a:rPr lang="en-US" smtClean="0">
                <a:ea typeface="ＭＳ Ｐゴシック" pitchFamily="34" charset="-128"/>
              </a:rPr>
              <a:t>Spend less time trying to connect with others </a:t>
            </a:r>
          </a:p>
          <a:p>
            <a:r>
              <a:rPr lang="en-US" smtClean="0">
                <a:ea typeface="ＭＳ Ｐゴシック" pitchFamily="34" charset="-128"/>
              </a:rPr>
              <a:t>Technology doesn</a:t>
            </a:r>
            <a:r>
              <a:rPr lang="en-US" altLang="en-US" smtClean="0">
                <a:ea typeface="ＭＳ Ｐゴシック" pitchFamily="34" charset="-128"/>
              </a:rPr>
              <a:t>‘</a:t>
            </a:r>
            <a:r>
              <a:rPr lang="en-US" smtClean="0">
                <a:ea typeface="ＭＳ Ｐゴシック" pitchFamily="34" charset="-128"/>
              </a:rPr>
              <a:t>t get in the way of creativity and innovation </a:t>
            </a:r>
          </a:p>
          <a:p>
            <a:r>
              <a:rPr lang="en-US" smtClean="0">
                <a:ea typeface="ＭＳ Ｐゴシック" pitchFamily="34" charset="-128"/>
              </a:rPr>
              <a:t>Organize meeting and collaboration sessions </a:t>
            </a:r>
            <a:br>
              <a:rPr lang="en-US" smtClean="0">
                <a:ea typeface="ＭＳ Ｐゴシック" pitchFamily="34" charset="-128"/>
              </a:rPr>
            </a:br>
            <a:r>
              <a:rPr lang="en-US" smtClean="0">
                <a:ea typeface="ＭＳ Ｐゴシック" pitchFamily="34" charset="-128"/>
              </a:rPr>
              <a:t>on the fly </a:t>
            </a:r>
          </a:p>
          <a:p>
            <a:r>
              <a:rPr lang="en-US" smtClean="0">
                <a:ea typeface="ＭＳ Ｐゴシック" pitchFamily="34" charset="-128"/>
              </a:rPr>
              <a:t>More productive brainstorming and training sessions</a:t>
            </a:r>
          </a:p>
        </p:txBody>
      </p:sp>
      <p:pic>
        <p:nvPicPr>
          <p:cNvPr id="21508" name="Picture 2" descr="C:\Users\riendeaub\Desktop\Polaris Environmental 2\Polaris_Environmental_72dpi\1_exec office004.jpg"/>
          <p:cNvPicPr>
            <a:picLocks noChangeAspect="1" noChangeArrowheads="1"/>
          </p:cNvPicPr>
          <p:nvPr/>
        </p:nvPicPr>
        <p:blipFill>
          <a:blip r:embed="rId3" cstate="print"/>
          <a:srcRect l="-5763"/>
          <a:stretch>
            <a:fillRect/>
          </a:stretch>
        </p:blipFill>
        <p:spPr bwMode="auto">
          <a:xfrm>
            <a:off x="4044950" y="1608138"/>
            <a:ext cx="4575175" cy="32829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533400" y="1295400"/>
            <a:ext cx="3624263" cy="4525963"/>
          </a:xfrm>
        </p:spPr>
        <p:txBody>
          <a:bodyPr/>
          <a:lstStyle/>
          <a:p>
            <a:pPr>
              <a:defRPr/>
            </a:pPr>
            <a:r>
              <a:rPr lang="en-US" sz="1700" dirty="0"/>
              <a:t>Enable </a:t>
            </a:r>
            <a:r>
              <a:rPr lang="en-US" sz="1700" dirty="0" err="1"/>
              <a:t>collab</a:t>
            </a:r>
            <a:r>
              <a:rPr lang="en-US" sz="1700" dirty="0"/>
              <a:t> capabilities that employees will actually use</a:t>
            </a:r>
          </a:p>
          <a:p>
            <a:pPr>
              <a:defRPr/>
            </a:pPr>
            <a:r>
              <a:rPr lang="en-US" sz="1700" dirty="0"/>
              <a:t>Manage teams in widely dispersed locations</a:t>
            </a:r>
          </a:p>
          <a:p>
            <a:pPr lvl="1">
              <a:defRPr/>
            </a:pPr>
            <a:r>
              <a:rPr lang="en-US" sz="1700" dirty="0"/>
              <a:t>Develop and maintain closer working relationships </a:t>
            </a:r>
          </a:p>
          <a:p>
            <a:pPr>
              <a:defRPr/>
            </a:pPr>
            <a:r>
              <a:rPr lang="en-US" sz="1700" dirty="0"/>
              <a:t>Improve business relationships with best customers / partners by meeting more internal </a:t>
            </a:r>
            <a:r>
              <a:rPr lang="en-US" sz="1700" dirty="0" smtClean="0"/>
              <a:t>employees</a:t>
            </a:r>
          </a:p>
          <a:p>
            <a:pPr>
              <a:defRPr/>
            </a:pPr>
            <a:r>
              <a:rPr lang="en-US" sz="1700" dirty="0"/>
              <a:t>Reduce need for shared meeting spaces</a:t>
            </a:r>
          </a:p>
          <a:p>
            <a:pPr>
              <a:defRPr/>
            </a:pPr>
            <a:endParaRPr lang="en-US" sz="1700" dirty="0"/>
          </a:p>
          <a:p>
            <a:pPr>
              <a:defRPr/>
            </a:pPr>
            <a:endParaRPr lang="en-US" dirty="0" smtClean="0"/>
          </a:p>
          <a:p>
            <a:pPr marL="457200" lvl="1" indent="0">
              <a:buFontTx/>
              <a:buNone/>
              <a:defRPr/>
            </a:pPr>
            <a:endParaRPr lang="en-US" sz="1400" dirty="0" smtClean="0"/>
          </a:p>
        </p:txBody>
      </p:sp>
      <p:pic>
        <p:nvPicPr>
          <p:cNvPr id="22531" name="Picture 2" descr="C:\Users\riendeaub\Desktop\Polaris Environmental 2\Polaris_Environmental_72dpi\2_exec office007.jpg"/>
          <p:cNvPicPr>
            <a:picLocks noChangeAspect="1" noChangeArrowheads="1"/>
          </p:cNvPicPr>
          <p:nvPr/>
        </p:nvPicPr>
        <p:blipFill>
          <a:blip r:embed="rId3" cstate="print"/>
          <a:srcRect/>
          <a:stretch>
            <a:fillRect/>
          </a:stretch>
        </p:blipFill>
        <p:spPr bwMode="auto">
          <a:xfrm>
            <a:off x="4305300" y="1609725"/>
            <a:ext cx="4314825" cy="3281363"/>
          </a:xfrm>
          <a:prstGeom prst="rect">
            <a:avLst/>
          </a:prstGeom>
          <a:noFill/>
          <a:ln w="9525">
            <a:noFill/>
            <a:miter lim="800000"/>
            <a:headEnd/>
            <a:tailEnd/>
          </a:ln>
        </p:spPr>
      </p:pic>
      <p:sp>
        <p:nvSpPr>
          <p:cNvPr id="22532" name="Rectangle 2"/>
          <p:cNvSpPr>
            <a:spLocks noGrp="1" noChangeArrowheads="1"/>
          </p:cNvSpPr>
          <p:nvPr>
            <p:ph type="title"/>
          </p:nvPr>
        </p:nvSpPr>
        <p:spPr/>
        <p:txBody>
          <a:bodyPr/>
          <a:lstStyle/>
          <a:p>
            <a:r>
              <a:rPr lang="en-US" sz="2600" smtClean="0">
                <a:ea typeface="ＭＳ Ｐゴシック" pitchFamily="34" charset="-128"/>
              </a:rPr>
              <a:t>BUSINESS MANAGER</a:t>
            </a:r>
            <a:br>
              <a:rPr lang="en-US" sz="2600" smtClean="0">
                <a:ea typeface="ＭＳ Ｐゴシック" pitchFamily="34" charset="-128"/>
              </a:rPr>
            </a:br>
            <a:r>
              <a:rPr lang="en-US" sz="2600" b="0" smtClean="0">
                <a:ea typeface="ＭＳ Ｐゴシック" pitchFamily="34" charset="-128"/>
              </a:rPr>
              <a:t>IMPROVE EMPLOYEE PRODUCTIVITY</a:t>
            </a:r>
            <a:endParaRPr lang="en-US" sz="2600" b="0" smtClean="0">
              <a:solidFill>
                <a:srgbClr val="F8981D"/>
              </a:solidFill>
              <a:ea typeface="ＭＳ Ｐゴシック" pitchFamily="34" charset="-128"/>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PPT_sub-section-photos_0003_Layer 7.jpg"/>
          <p:cNvPicPr>
            <a:picLocks noChangeAspect="1"/>
          </p:cNvPicPr>
          <p:nvPr/>
        </p:nvPicPr>
        <p:blipFill>
          <a:blip r:embed="rId3" cstate="print"/>
          <a:srcRect/>
          <a:stretch>
            <a:fillRect/>
          </a:stretch>
        </p:blipFill>
        <p:spPr bwMode="auto">
          <a:xfrm>
            <a:off x="4113213" y="1111250"/>
            <a:ext cx="4492625" cy="5045075"/>
          </a:xfrm>
          <a:prstGeom prst="rect">
            <a:avLst/>
          </a:prstGeom>
          <a:noFill/>
          <a:ln w="9525">
            <a:noFill/>
            <a:miter lim="800000"/>
            <a:headEnd/>
            <a:tailEnd/>
          </a:ln>
        </p:spPr>
      </p:pic>
      <p:sp>
        <p:nvSpPr>
          <p:cNvPr id="2" name="Rectangle 6"/>
          <p:cNvSpPr>
            <a:spLocks noChangeArrowheads="1"/>
          </p:cNvSpPr>
          <p:nvPr/>
        </p:nvSpPr>
        <p:spPr bwMode="auto">
          <a:xfrm>
            <a:off x="473075" y="658813"/>
            <a:ext cx="8661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nSpc>
                <a:spcPct val="95000"/>
              </a:lnSpc>
              <a:defRPr/>
            </a:pPr>
            <a:r>
              <a:rPr lang="en-US" sz="2600" b="1" dirty="0">
                <a:solidFill>
                  <a:schemeClr val="bg1"/>
                </a:solidFill>
                <a:ea typeface="ＭＳ Ｐゴシック" charset="0"/>
                <a:cs typeface="ＭＳ Ｐゴシック" charset="0"/>
              </a:rPr>
              <a:t>WHY IS COLLABORATION SO IMPORTANT?</a:t>
            </a:r>
            <a:endParaRPr lang="en-US" sz="2600" dirty="0">
              <a:solidFill>
                <a:schemeClr val="bg1"/>
              </a:solidFill>
              <a:ea typeface="ＭＳ Ｐゴシック" charset="0"/>
              <a:cs typeface="ＭＳ Ｐゴシック" charset="0"/>
            </a:endParaRPr>
          </a:p>
        </p:txBody>
      </p:sp>
      <p:sp>
        <p:nvSpPr>
          <p:cNvPr id="5124" name="Content Placeholder 2"/>
          <p:cNvSpPr txBox="1">
            <a:spLocks/>
          </p:cNvSpPr>
          <p:nvPr/>
        </p:nvSpPr>
        <p:spPr bwMode="auto">
          <a:xfrm>
            <a:off x="339725" y="1574800"/>
            <a:ext cx="4089400" cy="4800600"/>
          </a:xfrm>
          <a:prstGeom prst="rect">
            <a:avLst/>
          </a:prstGeom>
          <a:noFill/>
          <a:ln w="9525">
            <a:noFill/>
            <a:miter lim="800000"/>
            <a:headEnd/>
            <a:tailEnd/>
          </a:ln>
        </p:spPr>
        <p:txBody>
          <a:bodyPr/>
          <a:lstStyle/>
          <a:p>
            <a:pPr marL="169863" indent="-169863" eaLnBrk="0" hangingPunct="0">
              <a:lnSpc>
                <a:spcPct val="95000"/>
              </a:lnSpc>
              <a:spcBef>
                <a:spcPts val="1200"/>
              </a:spcBef>
              <a:spcAft>
                <a:spcPts val="38"/>
              </a:spcAft>
              <a:buClr>
                <a:schemeClr val="accent1"/>
              </a:buClr>
              <a:buFontTx/>
              <a:buChar char="•"/>
            </a:pPr>
            <a:r>
              <a:rPr lang="en-US" b="1">
                <a:solidFill>
                  <a:srgbClr val="58595B"/>
                </a:solidFill>
              </a:rPr>
              <a:t>Companies that use advanced UCC technologies gain a </a:t>
            </a:r>
            <a:r>
              <a:rPr lang="en-US" b="1">
                <a:solidFill>
                  <a:schemeClr val="accent1"/>
                </a:solidFill>
              </a:rPr>
              <a:t>clear competitive advantage</a:t>
            </a:r>
          </a:p>
          <a:p>
            <a:pPr marL="169863" indent="-169863" eaLnBrk="0" hangingPunct="0">
              <a:lnSpc>
                <a:spcPct val="95000"/>
              </a:lnSpc>
              <a:spcBef>
                <a:spcPts val="1200"/>
              </a:spcBef>
              <a:spcAft>
                <a:spcPts val="38"/>
              </a:spcAft>
              <a:buClr>
                <a:schemeClr val="accent1"/>
              </a:buClr>
              <a:buFontTx/>
              <a:buChar char="•"/>
            </a:pPr>
            <a:r>
              <a:rPr lang="en-US" b="1">
                <a:solidFill>
                  <a:srgbClr val="58595B"/>
                </a:solidFill>
              </a:rPr>
              <a:t>Of those companies that have deployed UCC tools:</a:t>
            </a:r>
          </a:p>
          <a:p>
            <a:pPr marL="752475" lvl="2" indent="-173038" eaLnBrk="0" hangingPunct="0">
              <a:lnSpc>
                <a:spcPct val="95000"/>
              </a:lnSpc>
              <a:spcBef>
                <a:spcPts val="1200"/>
              </a:spcBef>
              <a:spcAft>
                <a:spcPts val="38"/>
              </a:spcAft>
              <a:buClr>
                <a:schemeClr val="accent1"/>
              </a:buClr>
              <a:buFont typeface="Arial" charset="0"/>
              <a:buChar char="•"/>
            </a:pPr>
            <a:r>
              <a:rPr lang="en-US" b="1">
                <a:solidFill>
                  <a:schemeClr val="accent1"/>
                </a:solidFill>
              </a:rPr>
              <a:t>72 percent </a:t>
            </a:r>
            <a:r>
              <a:rPr lang="en-US" b="1">
                <a:solidFill>
                  <a:srgbClr val="58595B"/>
                </a:solidFill>
              </a:rPr>
              <a:t>say that they have experienced </a:t>
            </a:r>
            <a:r>
              <a:rPr lang="en-US" b="1">
                <a:solidFill>
                  <a:schemeClr val="accent1"/>
                </a:solidFill>
              </a:rPr>
              <a:t>better performance</a:t>
            </a:r>
          </a:p>
          <a:p>
            <a:pPr marL="752475" lvl="2" indent="-173038" eaLnBrk="0" hangingPunct="0">
              <a:lnSpc>
                <a:spcPct val="95000"/>
              </a:lnSpc>
              <a:spcBef>
                <a:spcPts val="1200"/>
              </a:spcBef>
              <a:spcAft>
                <a:spcPts val="38"/>
              </a:spcAft>
              <a:buClr>
                <a:schemeClr val="accent1"/>
              </a:buClr>
              <a:buFont typeface="Arial" charset="0"/>
              <a:buChar char="•"/>
            </a:pPr>
            <a:r>
              <a:rPr lang="en-US" b="1">
                <a:solidFill>
                  <a:schemeClr val="accent1"/>
                </a:solidFill>
              </a:rPr>
              <a:t>77 percent </a:t>
            </a:r>
            <a:r>
              <a:rPr lang="en-US" b="1">
                <a:solidFill>
                  <a:srgbClr val="58595B"/>
                </a:solidFill>
              </a:rPr>
              <a:t>believe UCC technologies </a:t>
            </a:r>
            <a:r>
              <a:rPr lang="en-US" b="1">
                <a:solidFill>
                  <a:schemeClr val="accent1"/>
                </a:solidFill>
              </a:rPr>
              <a:t>enhance employee mobility</a:t>
            </a:r>
          </a:p>
          <a:p>
            <a:pPr marL="752475" lvl="2" indent="-173038" eaLnBrk="0" hangingPunct="0">
              <a:lnSpc>
                <a:spcPct val="95000"/>
              </a:lnSpc>
              <a:spcBef>
                <a:spcPts val="1200"/>
              </a:spcBef>
              <a:spcAft>
                <a:spcPts val="38"/>
              </a:spcAft>
              <a:buClr>
                <a:schemeClr val="accent1"/>
              </a:buClr>
              <a:buFont typeface="Arial" charset="0"/>
              <a:buChar char="•"/>
            </a:pPr>
            <a:r>
              <a:rPr lang="en-US" b="1">
                <a:solidFill>
                  <a:schemeClr val="accent1"/>
                </a:solidFill>
              </a:rPr>
              <a:t>86 percent </a:t>
            </a:r>
            <a:r>
              <a:rPr lang="en-US" b="1">
                <a:solidFill>
                  <a:srgbClr val="58595B"/>
                </a:solidFill>
              </a:rPr>
              <a:t>say the tools have </a:t>
            </a:r>
            <a:r>
              <a:rPr lang="en-US" b="1">
                <a:solidFill>
                  <a:schemeClr val="accent1"/>
                </a:solidFill>
              </a:rPr>
              <a:t>improved innovation </a:t>
            </a:r>
            <a:r>
              <a:rPr lang="en-US" b="1">
                <a:solidFill>
                  <a:srgbClr val="58595B"/>
                </a:solidFill>
              </a:rPr>
              <a:t>within the organization</a:t>
            </a:r>
          </a:p>
          <a:p>
            <a:pPr marL="627063" lvl="1" indent="-169863">
              <a:lnSpc>
                <a:spcPct val="95000"/>
              </a:lnSpc>
              <a:spcBef>
                <a:spcPct val="40000"/>
              </a:spcBef>
              <a:spcAft>
                <a:spcPct val="30000"/>
              </a:spcAft>
              <a:buClr>
                <a:srgbClr val="15517E"/>
              </a:buClr>
              <a:buFontTx/>
              <a:buChar char="•"/>
            </a:pPr>
            <a:endParaRPr lang="en-US" b="1">
              <a:solidFill>
                <a:srgbClr val="58595B"/>
              </a:solidFill>
            </a:endParaRPr>
          </a:p>
          <a:p>
            <a:pPr marL="169863" indent="-169863">
              <a:lnSpc>
                <a:spcPct val="95000"/>
              </a:lnSpc>
              <a:spcBef>
                <a:spcPct val="40000"/>
              </a:spcBef>
              <a:spcAft>
                <a:spcPct val="30000"/>
              </a:spcAft>
              <a:buClr>
                <a:srgbClr val="15517E"/>
              </a:buClr>
              <a:buFontTx/>
              <a:buChar char="•"/>
            </a:pPr>
            <a:endParaRPr lang="en-US" b="1">
              <a:solidFill>
                <a:srgbClr val="58595B"/>
              </a:solidFill>
            </a:endParaRPr>
          </a:p>
          <a:p>
            <a:pPr marL="169863" indent="-169863">
              <a:lnSpc>
                <a:spcPct val="95000"/>
              </a:lnSpc>
              <a:spcBef>
                <a:spcPct val="40000"/>
              </a:spcBef>
              <a:spcAft>
                <a:spcPct val="30000"/>
              </a:spcAft>
              <a:buClr>
                <a:srgbClr val="15517E"/>
              </a:buClr>
              <a:buFontTx/>
              <a:buChar char="•"/>
            </a:pPr>
            <a:endParaRPr lang="en-US" b="1">
              <a:solidFill>
                <a:srgbClr val="58595B"/>
              </a:solidFill>
            </a:endParaRPr>
          </a:p>
          <a:p>
            <a:pPr marL="752475" lvl="2" indent="-173038">
              <a:lnSpc>
                <a:spcPct val="95000"/>
              </a:lnSpc>
              <a:spcBef>
                <a:spcPct val="40000"/>
              </a:spcBef>
              <a:spcAft>
                <a:spcPct val="30000"/>
              </a:spcAft>
              <a:buClr>
                <a:srgbClr val="15517E"/>
              </a:buClr>
              <a:buFontTx/>
              <a:buChar char="•"/>
            </a:pPr>
            <a:endParaRPr lang="en-US" sz="1600" b="1">
              <a:solidFill>
                <a:srgbClr val="58595B"/>
              </a:solidFill>
            </a:endParaRPr>
          </a:p>
          <a:p>
            <a:pPr marL="627063" lvl="1" indent="-169863">
              <a:lnSpc>
                <a:spcPct val="95000"/>
              </a:lnSpc>
              <a:spcBef>
                <a:spcPct val="40000"/>
              </a:spcBef>
              <a:spcAft>
                <a:spcPct val="30000"/>
              </a:spcAft>
              <a:buClr>
                <a:srgbClr val="15517E"/>
              </a:buClr>
              <a:buFontTx/>
              <a:buChar char="•"/>
            </a:pPr>
            <a:endParaRPr lang="en-US" sz="1600" b="1">
              <a:solidFill>
                <a:srgbClr val="58595B"/>
              </a:solidFill>
            </a:endParaRPr>
          </a:p>
        </p:txBody>
      </p:sp>
      <p:sp>
        <p:nvSpPr>
          <p:cNvPr id="5125" name="Text Box 7"/>
          <p:cNvSpPr txBox="1">
            <a:spLocks noChangeArrowheads="1"/>
          </p:cNvSpPr>
          <p:nvPr/>
        </p:nvSpPr>
        <p:spPr bwMode="auto">
          <a:xfrm>
            <a:off x="576263" y="6127750"/>
            <a:ext cx="3371850" cy="246063"/>
          </a:xfrm>
          <a:prstGeom prst="rect">
            <a:avLst/>
          </a:prstGeom>
          <a:noFill/>
          <a:ln w="9525">
            <a:noFill/>
            <a:miter lim="800000"/>
            <a:headEnd/>
            <a:tailEnd/>
          </a:ln>
        </p:spPr>
        <p:txBody>
          <a:bodyPr>
            <a:spAutoFit/>
          </a:bodyPr>
          <a:lstStyle/>
          <a:p>
            <a:r>
              <a:rPr lang="en-US" sz="1000"/>
              <a:t>Source: Frost and Sullivan, 2012</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p:cNvPicPr>
            <a:picLocks noChangeAspect="1"/>
          </p:cNvPicPr>
          <p:nvPr/>
        </p:nvPicPr>
        <p:blipFill>
          <a:blip r:embed="rId3" cstate="print"/>
          <a:srcRect/>
          <a:stretch>
            <a:fillRect/>
          </a:stretch>
        </p:blipFill>
        <p:spPr bwMode="auto">
          <a:xfrm>
            <a:off x="0" y="1095375"/>
            <a:ext cx="8597900" cy="4976813"/>
          </a:xfrm>
          <a:prstGeom prst="rect">
            <a:avLst/>
          </a:prstGeom>
          <a:noFill/>
          <a:ln w="9525">
            <a:noFill/>
            <a:miter lim="800000"/>
            <a:headEnd/>
            <a:tailEnd/>
          </a:ln>
        </p:spPr>
      </p:pic>
      <p:sp>
        <p:nvSpPr>
          <p:cNvPr id="556034" name="Rectangle 2"/>
          <p:cNvSpPr>
            <a:spLocks noGrp="1" noChangeArrowheads="1"/>
          </p:cNvSpPr>
          <p:nvPr>
            <p:ph type="title"/>
          </p:nvPr>
        </p:nvSpPr>
        <p:spPr/>
        <p:txBody>
          <a:bodyPr/>
          <a:lstStyle/>
          <a:p>
            <a:pPr>
              <a:defRPr/>
            </a:pPr>
            <a:r>
              <a:rPr lang="en-US" sz="2600" cap="all" dirty="0" smtClean="0"/>
              <a:t>Business Manager</a:t>
            </a:r>
            <a:br>
              <a:rPr lang="en-US" sz="2600" cap="all" dirty="0" smtClean="0"/>
            </a:br>
            <a:r>
              <a:rPr lang="en-US" sz="2600" b="0" dirty="0" smtClean="0"/>
              <a:t>REDUCE COSTS</a:t>
            </a:r>
            <a:endParaRPr lang="en-US" sz="2600" b="0" dirty="0">
              <a:solidFill>
                <a:srgbClr val="F8981D"/>
              </a:solidFill>
            </a:endParaRPr>
          </a:p>
        </p:txBody>
      </p:sp>
      <p:sp>
        <p:nvSpPr>
          <p:cNvPr id="23556" name="Content Placeholder 2"/>
          <p:cNvSpPr>
            <a:spLocks noGrp="1"/>
          </p:cNvSpPr>
          <p:nvPr>
            <p:ph idx="1"/>
          </p:nvPr>
        </p:nvSpPr>
        <p:spPr>
          <a:xfrm>
            <a:off x="533400" y="1657350"/>
            <a:ext cx="5405438" cy="4164013"/>
          </a:xfrm>
        </p:spPr>
        <p:txBody>
          <a:bodyPr/>
          <a:lstStyle/>
          <a:p>
            <a:r>
              <a:rPr lang="en-US" sz="2000" smtClean="0">
                <a:ea typeface="ＭＳ Ｐゴシック" pitchFamily="34" charset="-128"/>
              </a:rPr>
              <a:t>Lower travel expenses such as airfare and accommodation</a:t>
            </a:r>
          </a:p>
          <a:p>
            <a:r>
              <a:rPr lang="en-US" sz="2000" smtClean="0">
                <a:ea typeface="ＭＳ Ｐゴシック" pitchFamily="34" charset="-128"/>
              </a:rPr>
              <a:t>Reduce the loss in productivity from employees being out of the office</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2600" smtClean="0">
                <a:ea typeface="ＭＳ Ｐゴシック" pitchFamily="34" charset="-128"/>
              </a:rPr>
              <a:t>IT MANAGER</a:t>
            </a:r>
            <a:br>
              <a:rPr lang="en-US" sz="2600" smtClean="0">
                <a:ea typeface="ＭＳ Ｐゴシック" pitchFamily="34" charset="-128"/>
              </a:rPr>
            </a:br>
            <a:r>
              <a:rPr lang="en-US" sz="2600" b="0" smtClean="0">
                <a:ea typeface="ＭＳ Ｐゴシック" pitchFamily="34" charset="-128"/>
              </a:rPr>
              <a:t>DEPLOY EASILY</a:t>
            </a:r>
            <a:endParaRPr lang="en-US" sz="2600" b="0" smtClean="0">
              <a:solidFill>
                <a:srgbClr val="F8981D"/>
              </a:solidFill>
              <a:ea typeface="ＭＳ Ｐゴシック" pitchFamily="34" charset="-128"/>
            </a:endParaRPr>
          </a:p>
        </p:txBody>
      </p:sp>
      <p:sp>
        <p:nvSpPr>
          <p:cNvPr id="24579" name="Content Placeholder 2"/>
          <p:cNvSpPr>
            <a:spLocks noGrp="1"/>
          </p:cNvSpPr>
          <p:nvPr>
            <p:ph idx="1"/>
          </p:nvPr>
        </p:nvSpPr>
        <p:spPr>
          <a:xfrm>
            <a:off x="533400" y="1295400"/>
            <a:ext cx="3449638" cy="4525963"/>
          </a:xfrm>
        </p:spPr>
        <p:txBody>
          <a:bodyPr/>
          <a:lstStyle/>
          <a:p>
            <a:r>
              <a:rPr lang="en-US" smtClean="0">
                <a:ea typeface="ＭＳ Ｐゴシック" pitchFamily="34" charset="-128"/>
              </a:rPr>
              <a:t>A single, easy-to-install appliance</a:t>
            </a:r>
          </a:p>
          <a:p>
            <a:r>
              <a:rPr lang="en-US" smtClean="0">
                <a:ea typeface="ＭＳ Ｐゴシック" pitchFamily="34" charset="-128"/>
              </a:rPr>
              <a:t>Deployment is as simple as plugging in an IP phone</a:t>
            </a:r>
          </a:p>
          <a:p>
            <a:r>
              <a:rPr lang="en-US" smtClean="0">
                <a:ea typeface="ＭＳ Ｐゴシック" pitchFamily="34" charset="-128"/>
              </a:rPr>
              <a:t>Low cost for widespread deployment</a:t>
            </a:r>
          </a:p>
          <a:p>
            <a:r>
              <a:rPr lang="en-US" smtClean="0">
                <a:ea typeface="ＭＳ Ｐゴシック" pitchFamily="34" charset="-128"/>
              </a:rPr>
              <a:t>Open, standards-based collaboration</a:t>
            </a:r>
          </a:p>
          <a:p>
            <a:r>
              <a:rPr lang="en-US" smtClean="0">
                <a:ea typeface="ＭＳ Ｐゴシック" pitchFamily="34" charset="-128"/>
              </a:rPr>
              <a:t>Out of the box interoperability – SIP standards</a:t>
            </a:r>
          </a:p>
          <a:p>
            <a:pPr lvl="1"/>
            <a:endParaRPr lang="en-US" sz="1400" smtClean="0">
              <a:ea typeface="ＭＳ Ｐゴシック" pitchFamily="34" charset="-128"/>
            </a:endParaRPr>
          </a:p>
        </p:txBody>
      </p:sp>
      <p:pic>
        <p:nvPicPr>
          <p:cNvPr id="24580" name="Picture 3" descr="C:\Users\riendeaub\Desktop\PolarisProductShotsLR\Polaris_016fAdjustedLR.jpg"/>
          <p:cNvPicPr>
            <a:picLocks noChangeAspect="1" noChangeArrowheads="1"/>
          </p:cNvPicPr>
          <p:nvPr/>
        </p:nvPicPr>
        <p:blipFill>
          <a:blip r:embed="rId3" cstate="print"/>
          <a:srcRect/>
          <a:stretch>
            <a:fillRect/>
          </a:stretch>
        </p:blipFill>
        <p:spPr bwMode="auto">
          <a:xfrm>
            <a:off x="4119563" y="2073275"/>
            <a:ext cx="4470400" cy="2979738"/>
          </a:xfrm>
          <a:prstGeom prst="rect">
            <a:avLst/>
          </a:prstGeom>
          <a:noFill/>
          <a:ln w="9525">
            <a:noFill/>
            <a:miter lim="800000"/>
            <a:headEnd/>
            <a:tailEnd/>
          </a:ln>
        </p:spPr>
      </p:pic>
      <p:sp>
        <p:nvSpPr>
          <p:cNvPr id="24581" name="Rounded Rectangle 6"/>
          <p:cNvSpPr>
            <a:spLocks noChangeArrowheads="1"/>
          </p:cNvSpPr>
          <p:nvPr/>
        </p:nvSpPr>
        <p:spPr bwMode="auto">
          <a:xfrm>
            <a:off x="1611313" y="5597525"/>
            <a:ext cx="5534025" cy="588963"/>
          </a:xfrm>
          <a:prstGeom prst="roundRect">
            <a:avLst>
              <a:gd name="adj" fmla="val 0"/>
            </a:avLst>
          </a:prstGeom>
          <a:solidFill>
            <a:srgbClr val="006892"/>
          </a:solidFill>
          <a:ln w="19050">
            <a:noFill/>
            <a:round/>
            <a:headEnd/>
            <a:tailEnd/>
          </a:ln>
        </p:spPr>
        <p:txBody>
          <a:bodyPr anchor="ctr"/>
          <a:lstStyle/>
          <a:p>
            <a:pPr algn="ctr" eaLnBrk="0" hangingPunct="0">
              <a:buClr>
                <a:schemeClr val="bg1"/>
              </a:buClr>
            </a:pPr>
            <a:r>
              <a:rPr lang="en-US" sz="2400" b="1">
                <a:solidFill>
                  <a:schemeClr val="bg1"/>
                </a:solidFill>
              </a:rPr>
              <a:t>Open, standards-based multimedia</a:t>
            </a: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PPT_sub-section-photos_0000_Layer 11.jpg"/>
          <p:cNvPicPr>
            <a:picLocks noChangeAspect="1"/>
          </p:cNvPicPr>
          <p:nvPr/>
        </p:nvPicPr>
        <p:blipFill>
          <a:blip r:embed="rId3" cstate="print"/>
          <a:srcRect/>
          <a:stretch>
            <a:fillRect/>
          </a:stretch>
        </p:blipFill>
        <p:spPr bwMode="auto">
          <a:xfrm>
            <a:off x="0" y="1095375"/>
            <a:ext cx="8601075" cy="5040313"/>
          </a:xfrm>
          <a:prstGeom prst="rect">
            <a:avLst/>
          </a:prstGeom>
          <a:noFill/>
          <a:ln w="9525">
            <a:noFill/>
            <a:miter lim="800000"/>
            <a:headEnd/>
            <a:tailEnd/>
          </a:ln>
        </p:spPr>
      </p:pic>
      <p:sp>
        <p:nvSpPr>
          <p:cNvPr id="25603" name="Rectangle 2"/>
          <p:cNvSpPr>
            <a:spLocks noGrp="1" noChangeArrowheads="1"/>
          </p:cNvSpPr>
          <p:nvPr>
            <p:ph type="title"/>
          </p:nvPr>
        </p:nvSpPr>
        <p:spPr/>
        <p:txBody>
          <a:bodyPr/>
          <a:lstStyle/>
          <a:p>
            <a:r>
              <a:rPr lang="en-US" sz="2600" smtClean="0">
                <a:ea typeface="ＭＳ Ｐゴシック" pitchFamily="34" charset="-128"/>
              </a:rPr>
              <a:t>IT MANAGER</a:t>
            </a:r>
            <a:br>
              <a:rPr lang="en-US" sz="2600" smtClean="0">
                <a:ea typeface="ＭＳ Ｐゴシック" pitchFamily="34" charset="-128"/>
              </a:rPr>
            </a:br>
            <a:r>
              <a:rPr lang="en-US" sz="2600" b="0" smtClean="0">
                <a:ea typeface="ＭＳ Ｐゴシック" pitchFamily="34" charset="-128"/>
              </a:rPr>
              <a:t>REDUCE COSTS</a:t>
            </a:r>
            <a:endParaRPr lang="en-US" sz="2600" b="0" smtClean="0">
              <a:solidFill>
                <a:srgbClr val="F8981D"/>
              </a:solidFill>
              <a:ea typeface="ＭＳ Ｐゴシック" pitchFamily="34" charset="-128"/>
            </a:endParaRPr>
          </a:p>
        </p:txBody>
      </p:sp>
      <p:sp>
        <p:nvSpPr>
          <p:cNvPr id="25604" name="Content Placeholder 2"/>
          <p:cNvSpPr>
            <a:spLocks noGrp="1"/>
          </p:cNvSpPr>
          <p:nvPr>
            <p:ph idx="1"/>
          </p:nvPr>
        </p:nvSpPr>
        <p:spPr>
          <a:xfrm>
            <a:off x="547688" y="1844675"/>
            <a:ext cx="5416550" cy="3698875"/>
          </a:xfrm>
        </p:spPr>
        <p:txBody>
          <a:bodyPr/>
          <a:lstStyle/>
          <a:p>
            <a:r>
              <a:rPr lang="en-US" smtClean="0">
                <a:ea typeface="ＭＳ Ｐゴシック" pitchFamily="34" charset="-128"/>
              </a:rPr>
              <a:t>Cost effective + use existing hardware or source non-proprietary components </a:t>
            </a:r>
          </a:p>
          <a:p>
            <a:r>
              <a:rPr lang="en-US" smtClean="0">
                <a:ea typeface="ＭＳ Ｐゴシック" pitchFamily="34" charset="-128"/>
              </a:rPr>
              <a:t>Reduce support calls from end users with meeting room display issues and video conferencing issues</a:t>
            </a:r>
          </a:p>
          <a:p>
            <a:r>
              <a:rPr lang="en-US" smtClean="0">
                <a:ea typeface="ＭＳ Ｐゴシック" pitchFamily="34" charset="-128"/>
              </a:rPr>
              <a:t>Single device to support in personal offices and meeting rooms</a:t>
            </a: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ea typeface="ＭＳ Ｐゴシック" pitchFamily="34" charset="-128"/>
              </a:rPr>
              <a:t/>
            </a:r>
            <a:br>
              <a:rPr lang="en-US" smtClean="0">
                <a:ea typeface="ＭＳ Ｐゴシック" pitchFamily="34" charset="-128"/>
              </a:rPr>
            </a:br>
            <a:r>
              <a:rPr lang="en-US" sz="2600" smtClean="0">
                <a:ea typeface="ＭＳ Ｐゴシック" pitchFamily="34" charset="-128"/>
              </a:rPr>
              <a:t>KEY DIFFERENTIATORS</a:t>
            </a:r>
            <a:endParaRPr lang="en-US" sz="2600" smtClean="0">
              <a:solidFill>
                <a:srgbClr val="F8981D"/>
              </a:solidFill>
              <a:ea typeface="ＭＳ Ｐゴシック" pitchFamily="34" charset="-128"/>
            </a:endParaRPr>
          </a:p>
        </p:txBody>
      </p:sp>
      <p:sp>
        <p:nvSpPr>
          <p:cNvPr id="26627" name="Content Placeholder 2"/>
          <p:cNvSpPr>
            <a:spLocks noGrp="1"/>
          </p:cNvSpPr>
          <p:nvPr>
            <p:ph idx="1"/>
          </p:nvPr>
        </p:nvSpPr>
        <p:spPr>
          <a:xfrm>
            <a:off x="533400" y="1295400"/>
            <a:ext cx="4651375" cy="4525963"/>
          </a:xfrm>
        </p:spPr>
        <p:txBody>
          <a:bodyPr/>
          <a:lstStyle/>
          <a:p>
            <a:pPr eaLnBrk="1" hangingPunct="1"/>
            <a:r>
              <a:rPr lang="en-US" sz="1700" smtClean="0">
                <a:solidFill>
                  <a:srgbClr val="595C5F"/>
                </a:solidFill>
                <a:ea typeface="ＭＳ Ｐゴシック" pitchFamily="34" charset="-128"/>
              </a:rPr>
              <a:t>New device category with disruptive price point </a:t>
            </a:r>
          </a:p>
          <a:p>
            <a:pPr eaLnBrk="1" hangingPunct="1"/>
            <a:r>
              <a:rPr lang="ja-JP" altLang="en-US" sz="1700" smtClean="0">
                <a:solidFill>
                  <a:srgbClr val="595C5F"/>
                </a:solidFill>
                <a:ea typeface="ＭＳ Ｐゴシック" pitchFamily="34" charset="-128"/>
              </a:rPr>
              <a:t>“</a:t>
            </a:r>
            <a:r>
              <a:rPr lang="en-US" altLang="ja-JP" sz="1700" smtClean="0">
                <a:solidFill>
                  <a:srgbClr val="595C5F"/>
                </a:solidFill>
                <a:ea typeface="ＭＳ Ｐゴシック" pitchFamily="34" charset="-128"/>
              </a:rPr>
              <a:t>Zero learning curve</a:t>
            </a:r>
            <a:r>
              <a:rPr lang="ja-JP" altLang="en-US" sz="1700" smtClean="0">
                <a:solidFill>
                  <a:srgbClr val="595C5F"/>
                </a:solidFill>
                <a:ea typeface="ＭＳ Ｐゴシック" pitchFamily="34" charset="-128"/>
              </a:rPr>
              <a:t>”</a:t>
            </a:r>
            <a:r>
              <a:rPr lang="en-US" altLang="ja-JP" sz="1700" smtClean="0">
                <a:solidFill>
                  <a:srgbClr val="595C5F"/>
                </a:solidFill>
                <a:ea typeface="ＭＳ Ｐゴシック" pitchFamily="34" charset="-128"/>
              </a:rPr>
              <a:t> user interface</a:t>
            </a:r>
          </a:p>
          <a:p>
            <a:pPr eaLnBrk="1" hangingPunct="1"/>
            <a:r>
              <a:rPr lang="en-US" sz="1700" smtClean="0">
                <a:solidFill>
                  <a:srgbClr val="595C5F"/>
                </a:solidFill>
                <a:ea typeface="ＭＳ Ｐゴシック" pitchFamily="34" charset="-128"/>
              </a:rPr>
              <a:t>Superior audio quality </a:t>
            </a:r>
          </a:p>
          <a:p>
            <a:pPr eaLnBrk="1" hangingPunct="1"/>
            <a:r>
              <a:rPr lang="en-US" sz="1700" smtClean="0">
                <a:solidFill>
                  <a:srgbClr val="595C5F"/>
                </a:solidFill>
                <a:ea typeface="ＭＳ Ｐゴシック" pitchFamily="34" charset="-128"/>
              </a:rPr>
              <a:t>Unique in-room presentation delivery </a:t>
            </a:r>
          </a:p>
          <a:p>
            <a:pPr eaLnBrk="1" hangingPunct="1"/>
            <a:r>
              <a:rPr lang="en-US" sz="1700" smtClean="0">
                <a:solidFill>
                  <a:srgbClr val="595C5F"/>
                </a:solidFill>
                <a:ea typeface="ＭＳ Ｐゴシック" pitchFamily="34" charset="-128"/>
              </a:rPr>
              <a:t>Simple to deploy – as easy as plugging </a:t>
            </a:r>
            <a:br>
              <a:rPr lang="en-US" sz="1700" smtClean="0">
                <a:solidFill>
                  <a:srgbClr val="595C5F"/>
                </a:solidFill>
                <a:ea typeface="ＭＳ Ｐゴシック" pitchFamily="34" charset="-128"/>
              </a:rPr>
            </a:br>
            <a:r>
              <a:rPr lang="en-US" sz="1700" smtClean="0">
                <a:solidFill>
                  <a:srgbClr val="595C5F"/>
                </a:solidFill>
                <a:ea typeface="ＭＳ Ｐゴシック" pitchFamily="34" charset="-128"/>
              </a:rPr>
              <a:t>in an IP phone</a:t>
            </a:r>
          </a:p>
          <a:p>
            <a:pPr eaLnBrk="1" hangingPunct="1">
              <a:buFontTx/>
              <a:buNone/>
            </a:pPr>
            <a:endParaRPr lang="en-US" smtClean="0">
              <a:ea typeface="ＭＳ Ｐゴシック" pitchFamily="34" charset="-128"/>
            </a:endParaRPr>
          </a:p>
          <a:p>
            <a:pPr lvl="1" eaLnBrk="1" hangingPunct="1"/>
            <a:endParaRPr lang="en-US" smtClean="0">
              <a:ea typeface="ＭＳ Ｐゴシック" pitchFamily="34" charset="-128"/>
            </a:endParaRPr>
          </a:p>
        </p:txBody>
      </p:sp>
      <p:pic>
        <p:nvPicPr>
          <p:cNvPr id="26628" name="Picture 4"/>
          <p:cNvPicPr>
            <a:picLocks noChangeAspect="1" noChangeArrowheads="1"/>
          </p:cNvPicPr>
          <p:nvPr/>
        </p:nvPicPr>
        <p:blipFill>
          <a:blip r:embed="rId3" cstate="print"/>
          <a:srcRect/>
          <a:stretch>
            <a:fillRect/>
          </a:stretch>
        </p:blipFill>
        <p:spPr bwMode="auto">
          <a:xfrm>
            <a:off x="4102100" y="2043113"/>
            <a:ext cx="5284788" cy="425291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7" descr="cyan"/>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7651" name="Rectangle 3"/>
          <p:cNvSpPr>
            <a:spLocks noGrp="1" noChangeArrowheads="1"/>
          </p:cNvSpPr>
          <p:nvPr>
            <p:ph type="ctrTitle"/>
          </p:nvPr>
        </p:nvSpPr>
        <p:spPr>
          <a:xfrm>
            <a:off x="571500" y="2436813"/>
            <a:ext cx="6604000" cy="1171575"/>
          </a:xfrm>
        </p:spPr>
        <p:txBody>
          <a:bodyPr/>
          <a:lstStyle/>
          <a:p>
            <a:r>
              <a:rPr lang="en-US" smtClean="0">
                <a:ea typeface="ＭＳ Ｐゴシック" pitchFamily="34" charset="-128"/>
              </a:rPr>
              <a:t>TECHNICAL OVERVIEW</a:t>
            </a:r>
          </a:p>
        </p:txBody>
      </p:sp>
      <p:pic>
        <p:nvPicPr>
          <p:cNvPr id="27652" name="Picture 8" descr="SIMPLY"/>
          <p:cNvPicPr>
            <a:picLocks noChangeAspect="1" noChangeArrowheads="1"/>
          </p:cNvPicPr>
          <p:nvPr/>
        </p:nvPicPr>
        <p:blipFill>
          <a:blip r:embed="rId3" cstate="print"/>
          <a:srcRect/>
          <a:stretch>
            <a:fillRect/>
          </a:stretch>
        </p:blipFill>
        <p:spPr bwMode="auto">
          <a:xfrm>
            <a:off x="522288" y="6494463"/>
            <a:ext cx="1849437" cy="13811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2600" smtClean="0">
                <a:solidFill>
                  <a:srgbClr val="FFFFFF"/>
                </a:solidFill>
                <a:ea typeface="ＭＳ Ｐゴシック" pitchFamily="34" charset="-128"/>
              </a:rPr>
              <a:t>PLATFORM</a:t>
            </a:r>
          </a:p>
        </p:txBody>
      </p:sp>
      <p:sp>
        <p:nvSpPr>
          <p:cNvPr id="28675" name="Content Placeholder 2"/>
          <p:cNvSpPr>
            <a:spLocks noGrp="1"/>
          </p:cNvSpPr>
          <p:nvPr>
            <p:ph idx="1"/>
          </p:nvPr>
        </p:nvSpPr>
        <p:spPr>
          <a:xfrm>
            <a:off x="533400" y="1295400"/>
            <a:ext cx="3911600" cy="4525963"/>
          </a:xfrm>
        </p:spPr>
        <p:txBody>
          <a:bodyPr/>
          <a:lstStyle/>
          <a:p>
            <a:pPr eaLnBrk="1" hangingPunct="1">
              <a:lnSpc>
                <a:spcPct val="100000"/>
              </a:lnSpc>
              <a:spcBef>
                <a:spcPts val="600"/>
              </a:spcBef>
              <a:spcAft>
                <a:spcPts val="600"/>
              </a:spcAft>
            </a:pPr>
            <a:r>
              <a:rPr lang="en-US" smtClean="0">
                <a:solidFill>
                  <a:srgbClr val="595C5F"/>
                </a:solidFill>
                <a:ea typeface="ＭＳ Ｐゴシック" pitchFamily="34" charset="-128"/>
              </a:rPr>
              <a:t>Google</a:t>
            </a:r>
            <a:r>
              <a:rPr lang="en-US" baseline="30000" smtClean="0">
                <a:solidFill>
                  <a:srgbClr val="595C5F"/>
                </a:solidFill>
                <a:ea typeface="ＭＳ Ｐゴシック" pitchFamily="34" charset="-128"/>
                <a:cs typeface="Arial" charset="0"/>
              </a:rPr>
              <a:t>®</a:t>
            </a:r>
            <a:r>
              <a:rPr lang="en-US" smtClean="0">
                <a:solidFill>
                  <a:srgbClr val="595C5F"/>
                </a:solidFill>
                <a:ea typeface="ＭＳ Ｐゴシック" pitchFamily="34" charset="-128"/>
              </a:rPr>
              <a:t> Android</a:t>
            </a:r>
            <a:r>
              <a:rPr lang="en-US" smtClean="0">
                <a:solidFill>
                  <a:srgbClr val="595C5F"/>
                </a:solidFill>
                <a:ea typeface="ＭＳ Ｐゴシック" pitchFamily="34" charset="-128"/>
                <a:cs typeface="Arial" charset="0"/>
              </a:rPr>
              <a:t>™</a:t>
            </a:r>
            <a:r>
              <a:rPr lang="en-US" smtClean="0">
                <a:solidFill>
                  <a:srgbClr val="595C5F"/>
                </a:solidFill>
                <a:ea typeface="ＭＳ Ｐゴシック" pitchFamily="34" charset="-128"/>
              </a:rPr>
              <a:t>-based</a:t>
            </a:r>
          </a:p>
          <a:p>
            <a:pPr eaLnBrk="1" hangingPunct="1">
              <a:lnSpc>
                <a:spcPct val="100000"/>
              </a:lnSpc>
              <a:spcBef>
                <a:spcPts val="600"/>
              </a:spcBef>
              <a:spcAft>
                <a:spcPts val="600"/>
              </a:spcAft>
            </a:pPr>
            <a:r>
              <a:rPr lang="en-US" smtClean="0">
                <a:solidFill>
                  <a:srgbClr val="595C5F"/>
                </a:solidFill>
                <a:ea typeface="ＭＳ Ｐゴシック" pitchFamily="34" charset="-128"/>
              </a:rPr>
              <a:t>Dual 1 GHz processor core with hardware video acceleration</a:t>
            </a:r>
          </a:p>
          <a:p>
            <a:pPr eaLnBrk="1" hangingPunct="1">
              <a:lnSpc>
                <a:spcPct val="100000"/>
              </a:lnSpc>
              <a:spcBef>
                <a:spcPts val="600"/>
              </a:spcBef>
              <a:spcAft>
                <a:spcPts val="600"/>
              </a:spcAft>
            </a:pPr>
            <a:r>
              <a:rPr lang="en-US" smtClean="0">
                <a:solidFill>
                  <a:srgbClr val="595C5F"/>
                </a:solidFill>
                <a:ea typeface="ＭＳ Ｐゴシック" pitchFamily="34" charset="-128"/>
              </a:rPr>
              <a:t>User interface access via 7-inch, high-res multi-touch display</a:t>
            </a:r>
          </a:p>
          <a:p>
            <a:pPr eaLnBrk="1" hangingPunct="1">
              <a:lnSpc>
                <a:spcPct val="100000"/>
              </a:lnSpc>
              <a:spcBef>
                <a:spcPts val="600"/>
              </a:spcBef>
              <a:spcAft>
                <a:spcPts val="600"/>
              </a:spcAft>
            </a:pPr>
            <a:endParaRPr lang="en-US" smtClean="0">
              <a:solidFill>
                <a:srgbClr val="595C5F"/>
              </a:solidFill>
              <a:ea typeface="ＭＳ Ｐゴシック" pitchFamily="34" charset="-128"/>
            </a:endParaRPr>
          </a:p>
          <a:p>
            <a:pPr eaLnBrk="1" hangingPunct="1">
              <a:lnSpc>
                <a:spcPct val="100000"/>
              </a:lnSpc>
              <a:spcBef>
                <a:spcPts val="600"/>
              </a:spcBef>
              <a:spcAft>
                <a:spcPts val="600"/>
              </a:spcAft>
            </a:pPr>
            <a:endParaRPr lang="en-US" smtClean="0">
              <a:solidFill>
                <a:srgbClr val="595C5F"/>
              </a:solidFill>
              <a:ea typeface="ＭＳ Ｐゴシック" pitchFamily="34" charset="-128"/>
            </a:endParaRPr>
          </a:p>
          <a:p>
            <a:pPr lvl="1" eaLnBrk="1" hangingPunct="1">
              <a:lnSpc>
                <a:spcPct val="100000"/>
              </a:lnSpc>
              <a:spcBef>
                <a:spcPts val="600"/>
              </a:spcBef>
              <a:spcAft>
                <a:spcPct val="0"/>
              </a:spcAft>
            </a:pPr>
            <a:endParaRPr lang="en-US" smtClean="0">
              <a:solidFill>
                <a:srgbClr val="FF0000"/>
              </a:solidFill>
              <a:ea typeface="ＭＳ Ｐゴシック" pitchFamily="34" charset="-128"/>
            </a:endParaRPr>
          </a:p>
        </p:txBody>
      </p:sp>
      <p:pic>
        <p:nvPicPr>
          <p:cNvPr id="28676" name="Picture 9"/>
          <p:cNvPicPr>
            <a:picLocks noChangeAspect="1" noChangeArrowheads="1"/>
          </p:cNvPicPr>
          <p:nvPr/>
        </p:nvPicPr>
        <p:blipFill>
          <a:blip r:embed="rId3" cstate="print"/>
          <a:srcRect/>
          <a:stretch>
            <a:fillRect/>
          </a:stretch>
        </p:blipFill>
        <p:spPr bwMode="auto">
          <a:xfrm>
            <a:off x="3716338" y="1552575"/>
            <a:ext cx="5267325" cy="4238625"/>
          </a:xfrm>
          <a:prstGeom prst="rect">
            <a:avLst/>
          </a:prstGeom>
          <a:noFill/>
          <a:ln w="9525">
            <a:noFill/>
            <a:miter lim="800000"/>
            <a:headEnd/>
            <a:tailEnd/>
          </a:ln>
        </p:spPr>
      </p:pic>
      <p:sp>
        <p:nvSpPr>
          <p:cNvPr id="28677" name="Rounded Rectangle 5"/>
          <p:cNvSpPr>
            <a:spLocks noChangeArrowheads="1"/>
          </p:cNvSpPr>
          <p:nvPr/>
        </p:nvSpPr>
        <p:spPr bwMode="auto">
          <a:xfrm>
            <a:off x="1611313" y="5597525"/>
            <a:ext cx="5534025" cy="588963"/>
          </a:xfrm>
          <a:prstGeom prst="roundRect">
            <a:avLst>
              <a:gd name="adj" fmla="val 0"/>
            </a:avLst>
          </a:prstGeom>
          <a:solidFill>
            <a:srgbClr val="006892"/>
          </a:solidFill>
          <a:ln w="19050">
            <a:noFill/>
            <a:round/>
            <a:headEnd/>
            <a:tailEnd/>
          </a:ln>
        </p:spPr>
        <p:txBody>
          <a:bodyPr anchor="ctr"/>
          <a:lstStyle/>
          <a:p>
            <a:pPr algn="ctr" eaLnBrk="0" hangingPunct="0">
              <a:buClr>
                <a:schemeClr val="bg1"/>
              </a:buClr>
            </a:pPr>
            <a:r>
              <a:rPr lang="en-US" sz="2400" b="1">
                <a:solidFill>
                  <a:schemeClr val="bg1"/>
                </a:solidFill>
              </a:rPr>
              <a:t>“Zero learning curve” UI</a:t>
            </a: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ea typeface="ＭＳ Ｐゴシック" pitchFamily="34" charset="-128"/>
              </a:rPr>
              <a:t/>
            </a:r>
            <a:br>
              <a:rPr lang="en-US" smtClean="0">
                <a:ea typeface="ＭＳ Ｐゴシック" pitchFamily="34" charset="-128"/>
              </a:rPr>
            </a:br>
            <a:r>
              <a:rPr lang="en-US" sz="2600" smtClean="0">
                <a:ea typeface="ＭＳ Ｐゴシック" pitchFamily="34" charset="-128"/>
              </a:rPr>
              <a:t>IN-ROOM PRESENTATION DELIVERY</a:t>
            </a:r>
            <a:endParaRPr lang="en-US" sz="2600" smtClean="0">
              <a:solidFill>
                <a:srgbClr val="F8981D"/>
              </a:solidFill>
              <a:ea typeface="ＭＳ Ｐゴシック" pitchFamily="34" charset="-128"/>
            </a:endParaRPr>
          </a:p>
        </p:txBody>
      </p:sp>
      <p:sp>
        <p:nvSpPr>
          <p:cNvPr id="29699" name="Content Placeholder 2"/>
          <p:cNvSpPr>
            <a:spLocks noGrp="1"/>
          </p:cNvSpPr>
          <p:nvPr>
            <p:ph idx="1"/>
          </p:nvPr>
        </p:nvSpPr>
        <p:spPr>
          <a:xfrm>
            <a:off x="533400" y="1295400"/>
            <a:ext cx="3694113" cy="4525963"/>
          </a:xfrm>
        </p:spPr>
        <p:txBody>
          <a:bodyPr/>
          <a:lstStyle/>
          <a:p>
            <a:pPr eaLnBrk="1" hangingPunct="1">
              <a:lnSpc>
                <a:spcPct val="100000"/>
              </a:lnSpc>
              <a:spcBef>
                <a:spcPts val="600"/>
              </a:spcBef>
              <a:spcAft>
                <a:spcPts val="600"/>
              </a:spcAft>
            </a:pPr>
            <a:r>
              <a:rPr lang="en-US" smtClean="0">
                <a:solidFill>
                  <a:srgbClr val="595C5F"/>
                </a:solidFill>
                <a:ea typeface="ＭＳ Ｐゴシック" pitchFamily="34" charset="-128"/>
              </a:rPr>
              <a:t>HDMI Video Interface</a:t>
            </a:r>
          </a:p>
          <a:p>
            <a:pPr lvl="1" eaLnBrk="1" hangingPunct="1">
              <a:lnSpc>
                <a:spcPct val="100000"/>
              </a:lnSpc>
              <a:spcBef>
                <a:spcPts val="600"/>
              </a:spcBef>
              <a:spcAft>
                <a:spcPts val="600"/>
              </a:spcAft>
            </a:pPr>
            <a:r>
              <a:rPr lang="en-US" sz="1800" smtClean="0">
                <a:solidFill>
                  <a:srgbClr val="595C5F"/>
                </a:solidFill>
                <a:ea typeface="ＭＳ Ｐゴシック" pitchFamily="34" charset="-128"/>
              </a:rPr>
              <a:t>HD Monitor, Flat Screen, Pico / Standard Projector </a:t>
            </a:r>
          </a:p>
          <a:p>
            <a:pPr eaLnBrk="1" hangingPunct="1">
              <a:lnSpc>
                <a:spcPct val="100000"/>
              </a:lnSpc>
              <a:spcBef>
                <a:spcPts val="600"/>
              </a:spcBef>
              <a:spcAft>
                <a:spcPts val="600"/>
              </a:spcAft>
            </a:pPr>
            <a:r>
              <a:rPr lang="en-US" smtClean="0">
                <a:solidFill>
                  <a:srgbClr val="595C5F"/>
                </a:solidFill>
                <a:ea typeface="ＭＳ Ｐゴシック" pitchFamily="34" charset="-128"/>
              </a:rPr>
              <a:t>Picsel</a:t>
            </a:r>
            <a:r>
              <a:rPr lang="en-US" baseline="30000" smtClean="0">
                <a:solidFill>
                  <a:srgbClr val="595C5F"/>
                </a:solidFill>
                <a:ea typeface="ＭＳ Ｐゴシック" pitchFamily="34" charset="-128"/>
                <a:cs typeface="Arial" charset="0"/>
              </a:rPr>
              <a:t>®</a:t>
            </a:r>
            <a:r>
              <a:rPr lang="en-US" smtClean="0">
                <a:solidFill>
                  <a:srgbClr val="595C5F"/>
                </a:solidFill>
                <a:ea typeface="ＭＳ Ｐゴシック" pitchFamily="34" charset="-128"/>
              </a:rPr>
              <a:t> Smart Office</a:t>
            </a:r>
            <a:r>
              <a:rPr lang="en-US" smtClean="0">
                <a:solidFill>
                  <a:srgbClr val="595C5F"/>
                </a:solidFill>
                <a:ea typeface="ＭＳ Ｐゴシック" pitchFamily="34" charset="-128"/>
                <a:cs typeface="Arial" charset="0"/>
              </a:rPr>
              <a:t>™</a:t>
            </a:r>
          </a:p>
          <a:p>
            <a:pPr lvl="1" eaLnBrk="1" hangingPunct="1">
              <a:lnSpc>
                <a:spcPct val="100000"/>
              </a:lnSpc>
              <a:spcBef>
                <a:spcPts val="600"/>
              </a:spcBef>
              <a:spcAft>
                <a:spcPts val="600"/>
              </a:spcAft>
            </a:pPr>
            <a:r>
              <a:rPr lang="en-US" sz="1800" smtClean="0">
                <a:solidFill>
                  <a:srgbClr val="595C5F"/>
                </a:solidFill>
                <a:ea typeface="ＭＳ Ｐゴシック" pitchFamily="34" charset="-128"/>
              </a:rPr>
              <a:t>View / Edit Microsoft</a:t>
            </a:r>
            <a:r>
              <a:rPr lang="en-US" sz="1800" baseline="30000" smtClean="0">
                <a:solidFill>
                  <a:srgbClr val="595C5F"/>
                </a:solidFill>
                <a:ea typeface="ＭＳ Ｐゴシック" pitchFamily="34" charset="-128"/>
                <a:cs typeface="Arial" charset="0"/>
              </a:rPr>
              <a:t>®</a:t>
            </a:r>
            <a:r>
              <a:rPr lang="en-US" sz="1800" smtClean="0">
                <a:solidFill>
                  <a:srgbClr val="595C5F"/>
                </a:solidFill>
                <a:ea typeface="ＭＳ Ｐゴシック" pitchFamily="34" charset="-128"/>
              </a:rPr>
              <a:t> Office Docs</a:t>
            </a:r>
          </a:p>
          <a:p>
            <a:pPr eaLnBrk="1" hangingPunct="1">
              <a:lnSpc>
                <a:spcPct val="100000"/>
              </a:lnSpc>
              <a:spcBef>
                <a:spcPts val="600"/>
              </a:spcBef>
              <a:spcAft>
                <a:spcPts val="600"/>
              </a:spcAft>
            </a:pPr>
            <a:r>
              <a:rPr lang="en-US" smtClean="0">
                <a:solidFill>
                  <a:srgbClr val="595C5F"/>
                </a:solidFill>
                <a:ea typeface="ＭＳ Ｐゴシック" pitchFamily="34" charset="-128"/>
              </a:rPr>
              <a:t>No laptop required</a:t>
            </a:r>
          </a:p>
          <a:p>
            <a:pPr lvl="1" eaLnBrk="1" hangingPunct="1">
              <a:lnSpc>
                <a:spcPct val="100000"/>
              </a:lnSpc>
              <a:spcBef>
                <a:spcPts val="600"/>
              </a:spcBef>
              <a:spcAft>
                <a:spcPts val="600"/>
              </a:spcAft>
            </a:pPr>
            <a:r>
              <a:rPr lang="en-US" sz="1800" smtClean="0">
                <a:solidFill>
                  <a:srgbClr val="595C5F"/>
                </a:solidFill>
                <a:ea typeface="ＭＳ Ｐゴシック" pitchFamily="34" charset="-128"/>
              </a:rPr>
              <a:t>Remote Desktop Access</a:t>
            </a:r>
          </a:p>
          <a:p>
            <a:pPr lvl="1" eaLnBrk="1" hangingPunct="1">
              <a:lnSpc>
                <a:spcPct val="100000"/>
              </a:lnSpc>
              <a:spcBef>
                <a:spcPts val="600"/>
              </a:spcBef>
              <a:spcAft>
                <a:spcPts val="600"/>
              </a:spcAft>
            </a:pPr>
            <a:r>
              <a:rPr lang="en-US" sz="1800" smtClean="0">
                <a:solidFill>
                  <a:srgbClr val="595C5F"/>
                </a:solidFill>
                <a:ea typeface="ＭＳ Ｐゴシック" pitchFamily="34" charset="-128"/>
              </a:rPr>
              <a:t>USB and Micro SD card </a:t>
            </a:r>
          </a:p>
          <a:p>
            <a:pPr lvl="1" eaLnBrk="1" hangingPunct="1">
              <a:lnSpc>
                <a:spcPct val="100000"/>
              </a:lnSpc>
              <a:spcBef>
                <a:spcPts val="600"/>
              </a:spcBef>
              <a:spcAft>
                <a:spcPts val="600"/>
              </a:spcAft>
            </a:pPr>
            <a:r>
              <a:rPr lang="en-US" sz="1800" smtClean="0">
                <a:solidFill>
                  <a:srgbClr val="595C5F"/>
                </a:solidFill>
                <a:ea typeface="ＭＳ Ｐゴシック" pitchFamily="34" charset="-128"/>
              </a:rPr>
              <a:t>Cloud-ready: Dropbox </a:t>
            </a:r>
            <a:br>
              <a:rPr lang="en-US" sz="1800" smtClean="0">
                <a:solidFill>
                  <a:srgbClr val="595C5F"/>
                </a:solidFill>
                <a:ea typeface="ＭＳ Ｐゴシック" pitchFamily="34" charset="-128"/>
              </a:rPr>
            </a:br>
            <a:r>
              <a:rPr lang="en-US" sz="1800" smtClean="0">
                <a:solidFill>
                  <a:srgbClr val="595C5F"/>
                </a:solidFill>
                <a:ea typeface="ＭＳ Ｐゴシック" pitchFamily="34" charset="-128"/>
              </a:rPr>
              <a:t>and Google Docs</a:t>
            </a:r>
            <a:r>
              <a:rPr lang="en-US" sz="1800" smtClean="0">
                <a:solidFill>
                  <a:srgbClr val="595C5F"/>
                </a:solidFill>
                <a:ea typeface="ＭＳ Ｐゴシック" pitchFamily="34" charset="-128"/>
                <a:cs typeface="Arial" charset="0"/>
              </a:rPr>
              <a:t>™</a:t>
            </a:r>
          </a:p>
          <a:p>
            <a:pPr lvl="1" eaLnBrk="1" hangingPunct="1">
              <a:lnSpc>
                <a:spcPct val="100000"/>
              </a:lnSpc>
              <a:spcBef>
                <a:spcPts val="600"/>
              </a:spcBef>
              <a:spcAft>
                <a:spcPct val="0"/>
              </a:spcAft>
            </a:pPr>
            <a:endParaRPr lang="en-US" smtClean="0">
              <a:solidFill>
                <a:srgbClr val="595C5F"/>
              </a:solidFill>
              <a:ea typeface="ＭＳ Ｐゴシック" pitchFamily="34" charset="-128"/>
            </a:endParaRPr>
          </a:p>
          <a:p>
            <a:pPr lvl="1" eaLnBrk="1" hangingPunct="1">
              <a:lnSpc>
                <a:spcPct val="100000"/>
              </a:lnSpc>
              <a:spcBef>
                <a:spcPts val="600"/>
              </a:spcBef>
              <a:spcAft>
                <a:spcPct val="0"/>
              </a:spcAft>
              <a:buFontTx/>
              <a:buNone/>
            </a:pPr>
            <a:endParaRPr lang="en-US" smtClean="0">
              <a:solidFill>
                <a:srgbClr val="595C5F"/>
              </a:solidFill>
              <a:ea typeface="ＭＳ Ｐゴシック" pitchFamily="34" charset="-128"/>
            </a:endParaRPr>
          </a:p>
        </p:txBody>
      </p:sp>
      <p:pic>
        <p:nvPicPr>
          <p:cNvPr id="29700" name="Picture 2" descr="C:\Users\riendeaub\Desktop\Polaris Environmental 2\Polaris_Environmental_72dpi\2_exec office007.jpg"/>
          <p:cNvPicPr>
            <a:picLocks noChangeAspect="1" noChangeArrowheads="1"/>
          </p:cNvPicPr>
          <p:nvPr/>
        </p:nvPicPr>
        <p:blipFill>
          <a:blip r:embed="rId3" cstate="print"/>
          <a:srcRect/>
          <a:stretch>
            <a:fillRect/>
          </a:stretch>
        </p:blipFill>
        <p:spPr bwMode="auto">
          <a:xfrm>
            <a:off x="4200525" y="1557338"/>
            <a:ext cx="4402138" cy="3281362"/>
          </a:xfrm>
          <a:prstGeom prst="rect">
            <a:avLst/>
          </a:prstGeom>
          <a:noFill/>
          <a:ln w="9525">
            <a:noFill/>
            <a:miter lim="800000"/>
            <a:headEnd/>
            <a:tailEnd/>
          </a:ln>
        </p:spPr>
      </p:pic>
      <p:sp>
        <p:nvSpPr>
          <p:cNvPr id="29701" name="Rounded Rectangle 5"/>
          <p:cNvSpPr>
            <a:spLocks noChangeArrowheads="1"/>
          </p:cNvSpPr>
          <p:nvPr/>
        </p:nvSpPr>
        <p:spPr bwMode="auto">
          <a:xfrm>
            <a:off x="1146175" y="5708650"/>
            <a:ext cx="6581775" cy="588963"/>
          </a:xfrm>
          <a:prstGeom prst="roundRect">
            <a:avLst>
              <a:gd name="adj" fmla="val 0"/>
            </a:avLst>
          </a:prstGeom>
          <a:solidFill>
            <a:srgbClr val="006892"/>
          </a:solidFill>
          <a:ln w="19050">
            <a:noFill/>
            <a:round/>
            <a:headEnd/>
            <a:tailEnd/>
          </a:ln>
        </p:spPr>
        <p:txBody>
          <a:bodyPr anchor="ctr"/>
          <a:lstStyle/>
          <a:p>
            <a:pPr algn="ctr" eaLnBrk="0" hangingPunct="0">
              <a:buClr>
                <a:schemeClr val="bg1"/>
              </a:buClr>
            </a:pPr>
            <a:r>
              <a:rPr lang="en-US" sz="2400" b="1">
                <a:solidFill>
                  <a:schemeClr val="bg1"/>
                </a:solidFill>
              </a:rPr>
              <a:t>One spot to manage the entire presentation</a:t>
            </a: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ea typeface="ＭＳ Ｐゴシック" pitchFamily="34" charset="-128"/>
              </a:rPr>
              <a:t/>
            </a:r>
            <a:br>
              <a:rPr lang="en-US" smtClean="0">
                <a:ea typeface="ＭＳ Ｐゴシック" pitchFamily="34" charset="-128"/>
              </a:rPr>
            </a:br>
            <a:r>
              <a:rPr lang="en-US" sz="2600" smtClean="0">
                <a:ea typeface="ＭＳ Ｐゴシック" pitchFamily="34" charset="-128"/>
              </a:rPr>
              <a:t>AUDIO CONFERENCING</a:t>
            </a:r>
            <a:endParaRPr lang="en-US" sz="2600" smtClean="0">
              <a:solidFill>
                <a:srgbClr val="F8981D"/>
              </a:solidFill>
              <a:ea typeface="ＭＳ Ｐゴシック" pitchFamily="34" charset="-128"/>
            </a:endParaRPr>
          </a:p>
        </p:txBody>
      </p:sp>
      <p:sp>
        <p:nvSpPr>
          <p:cNvPr id="30723" name="Content Placeholder 2"/>
          <p:cNvSpPr>
            <a:spLocks noGrp="1"/>
          </p:cNvSpPr>
          <p:nvPr>
            <p:ph idx="1"/>
          </p:nvPr>
        </p:nvSpPr>
        <p:spPr>
          <a:xfrm>
            <a:off x="533400" y="1295400"/>
            <a:ext cx="3929063" cy="4525963"/>
          </a:xfrm>
        </p:spPr>
        <p:txBody>
          <a:bodyPr/>
          <a:lstStyle/>
          <a:p>
            <a:pPr eaLnBrk="1" hangingPunct="1">
              <a:lnSpc>
                <a:spcPct val="100000"/>
              </a:lnSpc>
              <a:spcBef>
                <a:spcPts val="600"/>
              </a:spcBef>
              <a:spcAft>
                <a:spcPts val="600"/>
              </a:spcAft>
            </a:pPr>
            <a:r>
              <a:rPr lang="en-US" smtClean="0">
                <a:solidFill>
                  <a:srgbClr val="595C5F"/>
                </a:solidFill>
                <a:ea typeface="ＭＳ Ｐゴシック" pitchFamily="34" charset="-128"/>
              </a:rPr>
              <a:t>Built-in four-party audio bridge</a:t>
            </a:r>
          </a:p>
          <a:p>
            <a:pPr eaLnBrk="1" hangingPunct="1">
              <a:lnSpc>
                <a:spcPct val="100000"/>
              </a:lnSpc>
              <a:spcBef>
                <a:spcPts val="600"/>
              </a:spcBef>
              <a:spcAft>
                <a:spcPts val="600"/>
              </a:spcAft>
            </a:pPr>
            <a:r>
              <a:rPr lang="en-US" smtClean="0">
                <a:solidFill>
                  <a:srgbClr val="595C5F"/>
                </a:solidFill>
                <a:ea typeface="ＭＳ Ｐゴシック" pitchFamily="34" charset="-128"/>
              </a:rPr>
              <a:t>22 KHz HD audio support</a:t>
            </a:r>
          </a:p>
          <a:p>
            <a:pPr eaLnBrk="1" hangingPunct="1">
              <a:lnSpc>
                <a:spcPct val="100000"/>
              </a:lnSpc>
              <a:spcBef>
                <a:spcPts val="600"/>
              </a:spcBef>
              <a:spcAft>
                <a:spcPts val="600"/>
              </a:spcAft>
            </a:pPr>
            <a:r>
              <a:rPr lang="en-US" smtClean="0">
                <a:solidFill>
                  <a:srgbClr val="595C5F"/>
                </a:solidFill>
                <a:ea typeface="ＭＳ Ｐゴシック" pitchFamily="34" charset="-128"/>
              </a:rPr>
              <a:t>16 mic beam-forming array</a:t>
            </a:r>
          </a:p>
          <a:p>
            <a:pPr eaLnBrk="1" hangingPunct="1">
              <a:lnSpc>
                <a:spcPct val="100000"/>
              </a:lnSpc>
              <a:spcBef>
                <a:spcPts val="600"/>
              </a:spcBef>
              <a:spcAft>
                <a:spcPts val="600"/>
              </a:spcAft>
            </a:pPr>
            <a:r>
              <a:rPr lang="en-US" smtClean="0">
                <a:solidFill>
                  <a:srgbClr val="595C5F"/>
                </a:solidFill>
                <a:ea typeface="ＭＳ Ｐゴシック" pitchFamily="34" charset="-128"/>
              </a:rPr>
              <a:t>Dedicated Digital Signal Processor (DSP)</a:t>
            </a:r>
          </a:p>
          <a:p>
            <a:pPr eaLnBrk="1" hangingPunct="1">
              <a:lnSpc>
                <a:spcPct val="100000"/>
              </a:lnSpc>
              <a:spcBef>
                <a:spcPts val="600"/>
              </a:spcBef>
              <a:spcAft>
                <a:spcPts val="600"/>
              </a:spcAft>
            </a:pPr>
            <a:r>
              <a:rPr lang="en-US" smtClean="0">
                <a:solidFill>
                  <a:srgbClr val="595C5F"/>
                </a:solidFill>
                <a:ea typeface="ＭＳ Ｐゴシック" pitchFamily="34" charset="-128"/>
              </a:rPr>
              <a:t>Corporate directory access</a:t>
            </a:r>
          </a:p>
          <a:p>
            <a:pPr lvl="1" eaLnBrk="1" hangingPunct="1">
              <a:lnSpc>
                <a:spcPct val="100000"/>
              </a:lnSpc>
              <a:spcBef>
                <a:spcPts val="600"/>
              </a:spcBef>
              <a:spcAft>
                <a:spcPct val="0"/>
              </a:spcAft>
            </a:pPr>
            <a:endParaRPr lang="en-US" smtClean="0">
              <a:solidFill>
                <a:srgbClr val="FF0000"/>
              </a:solidFill>
              <a:ea typeface="ＭＳ Ｐゴシック" pitchFamily="34" charset="-128"/>
            </a:endParaRPr>
          </a:p>
        </p:txBody>
      </p:sp>
      <p:pic>
        <p:nvPicPr>
          <p:cNvPr id="30724" name="Picture 3"/>
          <p:cNvPicPr>
            <a:picLocks noChangeAspect="1" noChangeArrowheads="1"/>
          </p:cNvPicPr>
          <p:nvPr/>
        </p:nvPicPr>
        <p:blipFill>
          <a:blip r:embed="rId3" cstate="print"/>
          <a:srcRect/>
          <a:stretch>
            <a:fillRect/>
          </a:stretch>
        </p:blipFill>
        <p:spPr bwMode="auto">
          <a:xfrm>
            <a:off x="3716338" y="1782763"/>
            <a:ext cx="5176837" cy="4079875"/>
          </a:xfrm>
          <a:prstGeom prst="rect">
            <a:avLst/>
          </a:prstGeom>
          <a:noFill/>
          <a:ln w="9525">
            <a:noFill/>
            <a:miter lim="800000"/>
            <a:headEnd/>
            <a:tailEnd/>
          </a:ln>
        </p:spPr>
      </p:pic>
      <p:sp>
        <p:nvSpPr>
          <p:cNvPr id="30725" name="Rounded Rectangle 5"/>
          <p:cNvSpPr>
            <a:spLocks noChangeArrowheads="1"/>
          </p:cNvSpPr>
          <p:nvPr/>
        </p:nvSpPr>
        <p:spPr bwMode="auto">
          <a:xfrm>
            <a:off x="1389063" y="5597525"/>
            <a:ext cx="5980112" cy="588963"/>
          </a:xfrm>
          <a:prstGeom prst="roundRect">
            <a:avLst>
              <a:gd name="adj" fmla="val 0"/>
            </a:avLst>
          </a:prstGeom>
          <a:solidFill>
            <a:srgbClr val="006892"/>
          </a:solidFill>
          <a:ln w="19050">
            <a:noFill/>
            <a:round/>
            <a:headEnd/>
            <a:tailEnd/>
          </a:ln>
        </p:spPr>
        <p:txBody>
          <a:bodyPr anchor="ctr"/>
          <a:lstStyle/>
          <a:p>
            <a:pPr algn="ctr" eaLnBrk="0" hangingPunct="0">
              <a:buClr>
                <a:schemeClr val="bg1"/>
              </a:buClr>
            </a:pPr>
            <a:r>
              <a:rPr lang="en-US" sz="2400" b="1">
                <a:solidFill>
                  <a:schemeClr val="bg1"/>
                </a:solidFill>
              </a:rPr>
              <a:t>Superior audio performance </a:t>
            </a: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2600" smtClean="0">
                <a:ea typeface="ＭＳ Ｐゴシック" pitchFamily="34" charset="-128"/>
              </a:rPr>
              <a:t>VISUAL COLLABORATION</a:t>
            </a:r>
            <a:endParaRPr lang="en-US" sz="2600" smtClean="0">
              <a:solidFill>
                <a:srgbClr val="F8981D"/>
              </a:solidFill>
              <a:ea typeface="ＭＳ Ｐゴシック" pitchFamily="34" charset="-128"/>
            </a:endParaRPr>
          </a:p>
        </p:txBody>
      </p:sp>
      <p:sp>
        <p:nvSpPr>
          <p:cNvPr id="31747" name="Content Placeholder 2"/>
          <p:cNvSpPr>
            <a:spLocks noGrp="1"/>
          </p:cNvSpPr>
          <p:nvPr>
            <p:ph idx="1"/>
          </p:nvPr>
        </p:nvSpPr>
        <p:spPr>
          <a:xfrm>
            <a:off x="533400" y="1295400"/>
            <a:ext cx="3363913" cy="4525963"/>
          </a:xfrm>
        </p:spPr>
        <p:txBody>
          <a:bodyPr/>
          <a:lstStyle/>
          <a:p>
            <a:pPr eaLnBrk="1" hangingPunct="1">
              <a:lnSpc>
                <a:spcPct val="100000"/>
              </a:lnSpc>
              <a:spcBef>
                <a:spcPts val="600"/>
              </a:spcBef>
              <a:spcAft>
                <a:spcPts val="600"/>
              </a:spcAft>
            </a:pPr>
            <a:r>
              <a:rPr lang="en-US" smtClean="0">
                <a:solidFill>
                  <a:srgbClr val="595C5F"/>
                </a:solidFill>
                <a:ea typeface="ＭＳ Ｐゴシック" pitchFamily="34" charset="-128"/>
              </a:rPr>
              <a:t>Presentation display to remote participants</a:t>
            </a:r>
          </a:p>
          <a:p>
            <a:pPr eaLnBrk="1" hangingPunct="1">
              <a:lnSpc>
                <a:spcPct val="100000"/>
              </a:lnSpc>
              <a:spcBef>
                <a:spcPts val="600"/>
              </a:spcBef>
              <a:spcAft>
                <a:spcPts val="600"/>
              </a:spcAft>
            </a:pPr>
            <a:r>
              <a:rPr lang="en-US" smtClean="0">
                <a:solidFill>
                  <a:srgbClr val="595C5F"/>
                </a:solidFill>
                <a:ea typeface="ＭＳ Ｐゴシック" pitchFamily="34" charset="-128"/>
              </a:rPr>
              <a:t>Built-in four-party HD </a:t>
            </a:r>
            <a:br>
              <a:rPr lang="en-US" smtClean="0">
                <a:solidFill>
                  <a:srgbClr val="595C5F"/>
                </a:solidFill>
                <a:ea typeface="ＭＳ Ｐゴシック" pitchFamily="34" charset="-128"/>
              </a:rPr>
            </a:br>
            <a:r>
              <a:rPr lang="en-US" smtClean="0">
                <a:solidFill>
                  <a:srgbClr val="595C5F"/>
                </a:solidFill>
                <a:ea typeface="ＭＳ Ｐゴシック" pitchFamily="34" charset="-128"/>
              </a:rPr>
              <a:t>video bridge</a:t>
            </a:r>
          </a:p>
          <a:p>
            <a:pPr eaLnBrk="1" hangingPunct="1">
              <a:lnSpc>
                <a:spcPct val="100000"/>
              </a:lnSpc>
              <a:spcBef>
                <a:spcPts val="600"/>
              </a:spcBef>
              <a:spcAft>
                <a:spcPts val="600"/>
              </a:spcAft>
            </a:pPr>
            <a:r>
              <a:rPr lang="en-US" smtClean="0">
                <a:solidFill>
                  <a:srgbClr val="595C5F"/>
                </a:solidFill>
                <a:ea typeface="ＭＳ Ｐゴシック" pitchFamily="34" charset="-128"/>
              </a:rPr>
              <a:t>Support for ethernet </a:t>
            </a:r>
            <a:br>
              <a:rPr lang="en-US" smtClean="0">
                <a:solidFill>
                  <a:srgbClr val="595C5F"/>
                </a:solidFill>
                <a:ea typeface="ＭＳ Ｐゴシック" pitchFamily="34" charset="-128"/>
              </a:rPr>
            </a:br>
            <a:r>
              <a:rPr lang="en-US" smtClean="0">
                <a:solidFill>
                  <a:srgbClr val="595C5F"/>
                </a:solidFill>
                <a:ea typeface="ＭＳ Ｐゴシック" pitchFamily="34" charset="-128"/>
              </a:rPr>
              <a:t>camera up to </a:t>
            </a:r>
            <a:br>
              <a:rPr lang="en-US" smtClean="0">
                <a:solidFill>
                  <a:srgbClr val="595C5F"/>
                </a:solidFill>
                <a:ea typeface="ＭＳ Ｐゴシック" pitchFamily="34" charset="-128"/>
              </a:rPr>
            </a:br>
            <a:r>
              <a:rPr lang="en-US" smtClean="0">
                <a:solidFill>
                  <a:srgbClr val="595C5F"/>
                </a:solidFill>
                <a:ea typeface="ＭＳ Ｐゴシック" pitchFamily="34" charset="-128"/>
              </a:rPr>
              <a:t>720p x 30 fps</a:t>
            </a:r>
          </a:p>
          <a:p>
            <a:pPr eaLnBrk="1" hangingPunct="1">
              <a:lnSpc>
                <a:spcPct val="100000"/>
              </a:lnSpc>
              <a:spcBef>
                <a:spcPts val="600"/>
              </a:spcBef>
              <a:spcAft>
                <a:spcPts val="600"/>
              </a:spcAft>
            </a:pPr>
            <a:r>
              <a:rPr lang="en-US" smtClean="0">
                <a:solidFill>
                  <a:srgbClr val="595C5F"/>
                </a:solidFill>
                <a:ea typeface="ＭＳ Ｐゴシック" pitchFamily="34" charset="-128"/>
              </a:rPr>
              <a:t> SIP Interop</a:t>
            </a:r>
          </a:p>
          <a:p>
            <a:pPr lvl="1" eaLnBrk="1" hangingPunct="1">
              <a:lnSpc>
                <a:spcPct val="100000"/>
              </a:lnSpc>
              <a:spcBef>
                <a:spcPts val="600"/>
              </a:spcBef>
              <a:spcAft>
                <a:spcPct val="0"/>
              </a:spcAft>
            </a:pPr>
            <a:endParaRPr lang="en-US" smtClean="0">
              <a:solidFill>
                <a:srgbClr val="FF0000"/>
              </a:solidFill>
              <a:ea typeface="ＭＳ Ｐゴシック" pitchFamily="34" charset="-128"/>
            </a:endParaRPr>
          </a:p>
        </p:txBody>
      </p:sp>
      <p:pic>
        <p:nvPicPr>
          <p:cNvPr id="31748" name="Picture 2" descr="C:\Users\riendeaub\Desktop\Polaris Environmental 2\Polaris_Environmental_72dpi\1_exec office004.jpg"/>
          <p:cNvPicPr>
            <a:picLocks noChangeAspect="1" noChangeArrowheads="1"/>
          </p:cNvPicPr>
          <p:nvPr/>
        </p:nvPicPr>
        <p:blipFill>
          <a:blip r:embed="rId3" cstate="print"/>
          <a:srcRect/>
          <a:stretch>
            <a:fillRect/>
          </a:stretch>
        </p:blipFill>
        <p:spPr bwMode="auto">
          <a:xfrm>
            <a:off x="4010025" y="1562100"/>
            <a:ext cx="4575175" cy="3282950"/>
          </a:xfrm>
          <a:prstGeom prst="rect">
            <a:avLst/>
          </a:prstGeom>
          <a:noFill/>
          <a:ln w="9525">
            <a:noFill/>
            <a:miter lim="800000"/>
            <a:headEnd/>
            <a:tailEnd/>
          </a:ln>
        </p:spPr>
      </p:pic>
      <p:sp>
        <p:nvSpPr>
          <p:cNvPr id="31749" name="Rounded Rectangle 5"/>
          <p:cNvSpPr>
            <a:spLocks noChangeArrowheads="1"/>
          </p:cNvSpPr>
          <p:nvPr/>
        </p:nvSpPr>
        <p:spPr bwMode="auto">
          <a:xfrm>
            <a:off x="552450" y="5597525"/>
            <a:ext cx="7788275" cy="588963"/>
          </a:xfrm>
          <a:prstGeom prst="roundRect">
            <a:avLst>
              <a:gd name="adj" fmla="val 0"/>
            </a:avLst>
          </a:prstGeom>
          <a:solidFill>
            <a:srgbClr val="006892"/>
          </a:solidFill>
          <a:ln w="19050">
            <a:noFill/>
            <a:round/>
            <a:headEnd/>
            <a:tailEnd/>
          </a:ln>
        </p:spPr>
        <p:txBody>
          <a:bodyPr anchor="ctr"/>
          <a:lstStyle/>
          <a:p>
            <a:pPr algn="ctr" eaLnBrk="0" hangingPunct="0">
              <a:buClr>
                <a:schemeClr val="bg1"/>
              </a:buClr>
            </a:pPr>
            <a:r>
              <a:rPr lang="en-US" sz="2400" b="1">
                <a:solidFill>
                  <a:schemeClr val="bg1"/>
                </a:solidFill>
              </a:rPr>
              <a:t>Easier, more spontaneous multimedia collaboration</a:t>
            </a: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PPT_sub-section-photos_0008_Layer 2.jpg"/>
          <p:cNvPicPr>
            <a:picLocks noChangeAspect="1"/>
          </p:cNvPicPr>
          <p:nvPr/>
        </p:nvPicPr>
        <p:blipFill>
          <a:blip r:embed="rId3" cstate="print"/>
          <a:srcRect/>
          <a:stretch>
            <a:fillRect/>
          </a:stretch>
        </p:blipFill>
        <p:spPr bwMode="auto">
          <a:xfrm>
            <a:off x="0" y="1104900"/>
            <a:ext cx="8601075" cy="5030788"/>
          </a:xfrm>
          <a:prstGeom prst="rect">
            <a:avLst/>
          </a:prstGeom>
          <a:noFill/>
          <a:ln w="9525">
            <a:noFill/>
            <a:miter lim="800000"/>
            <a:headEnd/>
            <a:tailEnd/>
          </a:ln>
        </p:spPr>
      </p:pic>
      <p:sp>
        <p:nvSpPr>
          <p:cNvPr id="32771" name="Rectangle 2"/>
          <p:cNvSpPr>
            <a:spLocks noGrp="1" noChangeArrowheads="1"/>
          </p:cNvSpPr>
          <p:nvPr>
            <p:ph type="title"/>
          </p:nvPr>
        </p:nvSpPr>
        <p:spPr/>
        <p:txBody>
          <a:bodyPr/>
          <a:lstStyle/>
          <a:p>
            <a:pPr eaLnBrk="1" hangingPunct="1"/>
            <a:r>
              <a:rPr lang="en-US" sz="2600" smtClean="0">
                <a:ea typeface="ＭＳ Ｐゴシック" pitchFamily="34" charset="-128"/>
              </a:rPr>
              <a:t>FLEXIBLE INTEROPERABILITY</a:t>
            </a:r>
            <a:endParaRPr lang="en-US" sz="2600" smtClean="0">
              <a:solidFill>
                <a:srgbClr val="F8981D"/>
              </a:solidFill>
              <a:ea typeface="ＭＳ Ｐゴシック" pitchFamily="34" charset="-128"/>
            </a:endParaRPr>
          </a:p>
        </p:txBody>
      </p:sp>
      <p:sp>
        <p:nvSpPr>
          <p:cNvPr id="22530" name="Content Placeholder 2"/>
          <p:cNvSpPr>
            <a:spLocks noGrp="1"/>
          </p:cNvSpPr>
          <p:nvPr>
            <p:ph idx="1"/>
          </p:nvPr>
        </p:nvSpPr>
        <p:spPr>
          <a:xfrm>
            <a:off x="533400" y="1295400"/>
            <a:ext cx="3667125" cy="4525963"/>
          </a:xfrm>
        </p:spPr>
        <p:txBody>
          <a:bodyPr/>
          <a:lstStyle/>
          <a:p>
            <a:pPr eaLnBrk="1" hangingPunct="1">
              <a:lnSpc>
                <a:spcPct val="100000"/>
              </a:lnSpc>
              <a:spcBef>
                <a:spcPts val="600"/>
              </a:spcBef>
              <a:spcAft>
                <a:spcPts val="600"/>
              </a:spcAft>
              <a:defRPr/>
            </a:pPr>
            <a:r>
              <a:rPr lang="en-US" dirty="0" smtClean="0">
                <a:solidFill>
                  <a:schemeClr val="bg2">
                    <a:lumMod val="50000"/>
                  </a:schemeClr>
                </a:solidFill>
              </a:rPr>
              <a:t>Open</a:t>
            </a:r>
            <a:r>
              <a:rPr lang="en-US" dirty="0">
                <a:solidFill>
                  <a:schemeClr val="bg2">
                    <a:lumMod val="50000"/>
                  </a:schemeClr>
                </a:solidFill>
              </a:rPr>
              <a:t>, standards-based collaboration fits seamlessly with </a:t>
            </a:r>
            <a:r>
              <a:rPr lang="en-US" dirty="0" smtClean="0">
                <a:solidFill>
                  <a:schemeClr val="bg2">
                    <a:lumMod val="50000"/>
                  </a:schemeClr>
                </a:solidFill>
              </a:rPr>
              <a:t>existing infrastructures</a:t>
            </a:r>
            <a:endParaRPr lang="en-US" dirty="0">
              <a:solidFill>
                <a:schemeClr val="bg2">
                  <a:lumMod val="50000"/>
                </a:schemeClr>
              </a:solidFill>
            </a:endParaRPr>
          </a:p>
          <a:p>
            <a:pPr lvl="1" eaLnBrk="1" hangingPunct="1">
              <a:lnSpc>
                <a:spcPct val="100000"/>
              </a:lnSpc>
              <a:spcBef>
                <a:spcPts val="600"/>
              </a:spcBef>
              <a:spcAft>
                <a:spcPts val="600"/>
              </a:spcAft>
              <a:defRPr/>
            </a:pPr>
            <a:r>
              <a:rPr lang="en-US" sz="1800" dirty="0" smtClean="0">
                <a:solidFill>
                  <a:schemeClr val="bg2">
                    <a:lumMod val="50000"/>
                  </a:schemeClr>
                </a:solidFill>
              </a:rPr>
              <a:t>Mitel</a:t>
            </a:r>
            <a:r>
              <a:rPr lang="en-US" sz="1800" baseline="30000" dirty="0" smtClean="0">
                <a:solidFill>
                  <a:schemeClr val="bg2">
                    <a:lumMod val="50000"/>
                  </a:schemeClr>
                </a:solidFill>
              </a:rPr>
              <a:t>®</a:t>
            </a:r>
            <a:r>
              <a:rPr lang="en-US" sz="1800" dirty="0" smtClean="0">
                <a:solidFill>
                  <a:schemeClr val="bg2">
                    <a:lumMod val="50000"/>
                  </a:schemeClr>
                </a:solidFill>
              </a:rPr>
              <a:t> </a:t>
            </a:r>
            <a:r>
              <a:rPr lang="en-US" sz="1800" dirty="0">
                <a:solidFill>
                  <a:schemeClr val="bg2">
                    <a:lumMod val="50000"/>
                  </a:schemeClr>
                </a:solidFill>
              </a:rPr>
              <a:t>or other PBX</a:t>
            </a:r>
          </a:p>
          <a:p>
            <a:pPr lvl="1" eaLnBrk="1" hangingPunct="1">
              <a:lnSpc>
                <a:spcPct val="100000"/>
              </a:lnSpc>
              <a:spcBef>
                <a:spcPts val="600"/>
              </a:spcBef>
              <a:spcAft>
                <a:spcPts val="600"/>
              </a:spcAft>
              <a:defRPr/>
            </a:pPr>
            <a:r>
              <a:rPr lang="en-US" sz="1800" dirty="0" smtClean="0">
                <a:solidFill>
                  <a:schemeClr val="bg2">
                    <a:lumMod val="50000"/>
                  </a:schemeClr>
                </a:solidFill>
              </a:rPr>
              <a:t>Video </a:t>
            </a:r>
            <a:r>
              <a:rPr lang="en-US" sz="1800" dirty="0">
                <a:solidFill>
                  <a:schemeClr val="bg2">
                    <a:lumMod val="50000"/>
                  </a:schemeClr>
                </a:solidFill>
              </a:rPr>
              <a:t>solutions</a:t>
            </a:r>
          </a:p>
          <a:p>
            <a:pPr lvl="1" eaLnBrk="1" hangingPunct="1">
              <a:lnSpc>
                <a:spcPct val="100000"/>
              </a:lnSpc>
              <a:spcBef>
                <a:spcPts val="600"/>
              </a:spcBef>
              <a:spcAft>
                <a:spcPts val="600"/>
              </a:spcAft>
              <a:defRPr/>
            </a:pPr>
            <a:r>
              <a:rPr lang="en-US" sz="1800" dirty="0" smtClean="0">
                <a:solidFill>
                  <a:schemeClr val="bg2">
                    <a:lumMod val="50000"/>
                  </a:schemeClr>
                </a:solidFill>
              </a:rPr>
              <a:t>Computing </a:t>
            </a:r>
            <a:r>
              <a:rPr lang="en-US" sz="1800" dirty="0">
                <a:solidFill>
                  <a:schemeClr val="bg2">
                    <a:lumMod val="50000"/>
                  </a:schemeClr>
                </a:solidFill>
              </a:rPr>
              <a:t>environment</a:t>
            </a:r>
          </a:p>
          <a:p>
            <a:pPr lvl="1" eaLnBrk="1" hangingPunct="1">
              <a:lnSpc>
                <a:spcPct val="100000"/>
              </a:lnSpc>
              <a:spcBef>
                <a:spcPts val="600"/>
              </a:spcBef>
              <a:spcAft>
                <a:spcPts val="600"/>
              </a:spcAft>
              <a:defRPr/>
            </a:pPr>
            <a:r>
              <a:rPr lang="en-US" sz="1800" dirty="0" smtClean="0">
                <a:solidFill>
                  <a:schemeClr val="bg2">
                    <a:lumMod val="50000"/>
                  </a:schemeClr>
                </a:solidFill>
              </a:rPr>
              <a:t>Cloud-ready</a:t>
            </a:r>
            <a:endParaRPr lang="en-US" sz="1800" dirty="0">
              <a:solidFill>
                <a:schemeClr val="bg2">
                  <a:lumMod val="50000"/>
                </a:schemeClr>
              </a:solidFill>
            </a:endParaRPr>
          </a:p>
          <a:p>
            <a:pPr lvl="2" eaLnBrk="1" hangingPunct="1">
              <a:lnSpc>
                <a:spcPct val="100000"/>
              </a:lnSpc>
              <a:spcBef>
                <a:spcPts val="600"/>
              </a:spcBef>
              <a:spcAft>
                <a:spcPts val="600"/>
              </a:spcAft>
              <a:defRPr/>
            </a:pPr>
            <a:r>
              <a:rPr lang="en-US" sz="1800" dirty="0" err="1" smtClean="0">
                <a:solidFill>
                  <a:schemeClr val="bg2">
                    <a:lumMod val="50000"/>
                  </a:schemeClr>
                </a:solidFill>
              </a:rPr>
              <a:t>Dropbox</a:t>
            </a:r>
            <a:r>
              <a:rPr lang="en-US" sz="1800" dirty="0" smtClean="0">
                <a:solidFill>
                  <a:schemeClr val="bg2">
                    <a:lumMod val="50000"/>
                  </a:schemeClr>
                </a:solidFill>
              </a:rPr>
              <a:t> </a:t>
            </a:r>
            <a:r>
              <a:rPr lang="en-US" sz="1800" dirty="0">
                <a:solidFill>
                  <a:schemeClr val="bg2">
                    <a:lumMod val="50000"/>
                  </a:schemeClr>
                </a:solidFill>
              </a:rPr>
              <a:t>and Google Docs</a:t>
            </a:r>
          </a:p>
          <a:p>
            <a:pPr marL="0" indent="0" eaLnBrk="1" hangingPunct="1">
              <a:lnSpc>
                <a:spcPct val="100000"/>
              </a:lnSpc>
              <a:spcBef>
                <a:spcPts val="600"/>
              </a:spcBef>
              <a:spcAft>
                <a:spcPts val="600"/>
              </a:spcAft>
              <a:buFontTx/>
              <a:buNone/>
              <a:defRPr/>
            </a:pPr>
            <a:endParaRPr lang="en-US" dirty="0">
              <a:solidFill>
                <a:schemeClr val="bg2">
                  <a:lumMod val="50000"/>
                </a:schemeClr>
              </a:solidFill>
            </a:endParaRPr>
          </a:p>
          <a:p>
            <a:pPr marL="457200" lvl="1" indent="0" eaLnBrk="1" hangingPunct="1">
              <a:lnSpc>
                <a:spcPct val="100000"/>
              </a:lnSpc>
              <a:spcBef>
                <a:spcPts val="600"/>
              </a:spcBef>
              <a:spcAft>
                <a:spcPct val="0"/>
              </a:spcAft>
              <a:buFontTx/>
              <a:buNone/>
              <a:defRPr/>
            </a:pPr>
            <a:endParaRPr lang="en-US" dirty="0" smtClean="0">
              <a:solidFill>
                <a:schemeClr val="bg2">
                  <a:lumMod val="50000"/>
                </a:schemeClr>
              </a:solidFill>
            </a:endParaRPr>
          </a:p>
          <a:p>
            <a:pPr lvl="1" eaLnBrk="1" hangingPunct="1">
              <a:lnSpc>
                <a:spcPct val="100000"/>
              </a:lnSpc>
              <a:spcBef>
                <a:spcPts val="600"/>
              </a:spcBef>
              <a:spcAft>
                <a:spcPct val="0"/>
              </a:spcAft>
              <a:defRPr/>
            </a:pPr>
            <a:endParaRPr lang="en-US" dirty="0" smtClean="0">
              <a:solidFill>
                <a:srgbClr val="FF0000"/>
              </a:solidFill>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768975" y="1566863"/>
            <a:ext cx="3014663" cy="4589462"/>
          </a:xfrm>
          <a:prstGeom prst="roundRect">
            <a:avLst/>
          </a:prstGeom>
          <a:solidFill>
            <a:srgbClr val="62CAE3"/>
          </a:solidFill>
          <a:ln/>
          <a:effectLst/>
          <a:extLst/>
        </p:spPr>
        <p:style>
          <a:lnRef idx="1">
            <a:schemeClr val="accent5"/>
          </a:lnRef>
          <a:fillRef idx="3">
            <a:schemeClr val="accent5"/>
          </a:fillRef>
          <a:effectRef idx="2">
            <a:schemeClr val="accent5"/>
          </a:effectRef>
          <a:fontRef idx="minor">
            <a:schemeClr val="lt1"/>
          </a:fontRef>
        </p:style>
        <p:txBody>
          <a:bodyPr/>
          <a:lstStyle/>
          <a:p>
            <a:pPr>
              <a:defRPr/>
            </a:pPr>
            <a:endParaRPr lang="en-US">
              <a:solidFill>
                <a:schemeClr val="tx1"/>
              </a:solidFill>
            </a:endParaRPr>
          </a:p>
        </p:txBody>
      </p:sp>
      <p:sp>
        <p:nvSpPr>
          <p:cNvPr id="11" name="Rounded Rectangle 10"/>
          <p:cNvSpPr/>
          <p:nvPr/>
        </p:nvSpPr>
        <p:spPr bwMode="auto">
          <a:xfrm>
            <a:off x="257576" y="1528784"/>
            <a:ext cx="3013657" cy="4589241"/>
          </a:xfrm>
          <a:prstGeom prst="roundRect">
            <a:avLst/>
          </a:prstGeom>
          <a:solidFill>
            <a:srgbClr val="62CAE3"/>
          </a:solidFill>
          <a:ln/>
          <a:effectLst/>
          <a:scene3d>
            <a:camera prst="orthographicFront">
              <a:rot lat="0" lon="0" rev="0"/>
            </a:camera>
            <a:lightRig rig="threePt" dir="t">
              <a:rot lat="0" lon="0" rev="1200000"/>
            </a:lightRig>
          </a:scene3d>
          <a:sp3d/>
          <a:extLst/>
        </p:spPr>
        <p:style>
          <a:lnRef idx="0">
            <a:schemeClr val="accent5"/>
          </a:lnRef>
          <a:fillRef idx="3">
            <a:schemeClr val="accent5"/>
          </a:fillRef>
          <a:effectRef idx="3">
            <a:schemeClr val="accent5"/>
          </a:effectRef>
          <a:fontRef idx="minor">
            <a:schemeClr val="lt1"/>
          </a:fontRef>
        </p:style>
        <p:txBody>
          <a:bodyPr/>
          <a:lstStyle/>
          <a:p>
            <a:pPr>
              <a:defRPr/>
            </a:pPr>
            <a:endParaRPr lang="en-US">
              <a:solidFill>
                <a:schemeClr val="tx1"/>
              </a:solidFill>
            </a:endParaRPr>
          </a:p>
        </p:txBody>
      </p:sp>
      <p:sp>
        <p:nvSpPr>
          <p:cNvPr id="6150" name="Title 1"/>
          <p:cNvSpPr>
            <a:spLocks noGrp="1"/>
          </p:cNvSpPr>
          <p:nvPr>
            <p:ph type="title"/>
          </p:nvPr>
        </p:nvSpPr>
        <p:spPr/>
        <p:txBody>
          <a:bodyPr/>
          <a:lstStyle/>
          <a:p>
            <a:r>
              <a:rPr lang="en-US" sz="2600" smtClean="0">
                <a:ea typeface="ＭＳ Ｐゴシック" pitchFamily="34" charset="-128"/>
              </a:rPr>
              <a:t>THE COLLABORATION GAP</a:t>
            </a:r>
          </a:p>
        </p:txBody>
      </p:sp>
      <p:sp>
        <p:nvSpPr>
          <p:cNvPr id="6151" name="Slide Number Placeholder 3"/>
          <p:cNvSpPr>
            <a:spLocks noGrp="1"/>
          </p:cNvSpPr>
          <p:nvPr>
            <p:ph type="sldNum" sz="quarter" idx="10"/>
          </p:nvPr>
        </p:nvSpPr>
        <p:spPr>
          <a:noFill/>
          <a:ln>
            <a:miter lim="800000"/>
            <a:headEnd/>
            <a:tailEnd/>
          </a:ln>
        </p:spPr>
        <p:txBody>
          <a:bodyPr/>
          <a:lstStyle/>
          <a:p>
            <a:fld id="{8E1293DB-B3BC-47DA-9DE4-A2605DAD38BF}" type="slidenum">
              <a:rPr lang="en-US" smtClean="0">
                <a:latin typeface="Arial" charset="0"/>
              </a:rPr>
              <a:pPr/>
              <a:t>3</a:t>
            </a:fld>
            <a:endParaRPr lang="en-US" smtClean="0">
              <a:latin typeface="Arial" charset="0"/>
            </a:endParaRPr>
          </a:p>
        </p:txBody>
      </p:sp>
      <p:sp>
        <p:nvSpPr>
          <p:cNvPr id="6152" name="Left-Right Arrow 5"/>
          <p:cNvSpPr>
            <a:spLocks noChangeArrowheads="1"/>
          </p:cNvSpPr>
          <p:nvPr/>
        </p:nvSpPr>
        <p:spPr bwMode="auto">
          <a:xfrm>
            <a:off x="657225" y="3098800"/>
            <a:ext cx="7791450" cy="1274763"/>
          </a:xfrm>
          <a:prstGeom prst="leftRightArrow">
            <a:avLst>
              <a:gd name="adj1" fmla="val 50000"/>
              <a:gd name="adj2" fmla="val 50000"/>
            </a:avLst>
          </a:prstGeom>
          <a:solidFill>
            <a:schemeClr val="accent1"/>
          </a:solidFill>
          <a:ln w="9525" algn="ctr">
            <a:noFill/>
            <a:round/>
            <a:headEnd/>
            <a:tailEnd/>
          </a:ln>
          <a:effectLst/>
        </p:spPr>
        <p:txBody>
          <a:bodyPr/>
          <a:lstStyle/>
          <a:p>
            <a:endParaRPr lang="en-US"/>
          </a:p>
        </p:txBody>
      </p:sp>
      <p:sp>
        <p:nvSpPr>
          <p:cNvPr id="6153" name="TextBox 7"/>
          <p:cNvSpPr txBox="1">
            <a:spLocks noChangeArrowheads="1"/>
          </p:cNvSpPr>
          <p:nvPr/>
        </p:nvSpPr>
        <p:spPr bwMode="auto">
          <a:xfrm>
            <a:off x="5962650" y="1685925"/>
            <a:ext cx="2652713" cy="1200150"/>
          </a:xfrm>
          <a:prstGeom prst="rect">
            <a:avLst/>
          </a:prstGeom>
          <a:noFill/>
          <a:ln w="9525">
            <a:noFill/>
            <a:miter lim="800000"/>
            <a:headEnd/>
            <a:tailEnd/>
          </a:ln>
        </p:spPr>
        <p:txBody>
          <a:bodyPr>
            <a:spAutoFit/>
          </a:bodyPr>
          <a:lstStyle/>
          <a:p>
            <a:pPr algn="ctr"/>
            <a:r>
              <a:rPr lang="en-US" sz="2400" b="1">
                <a:solidFill>
                  <a:schemeClr val="bg1"/>
                </a:solidFill>
              </a:rPr>
              <a:t>Video Conferencing &amp; Telepresence</a:t>
            </a:r>
          </a:p>
        </p:txBody>
      </p:sp>
      <p:sp>
        <p:nvSpPr>
          <p:cNvPr id="6154" name="TextBox 9"/>
          <p:cNvSpPr txBox="1">
            <a:spLocks noChangeArrowheads="1"/>
          </p:cNvSpPr>
          <p:nvPr/>
        </p:nvSpPr>
        <p:spPr bwMode="auto">
          <a:xfrm>
            <a:off x="5892800" y="4556125"/>
            <a:ext cx="3181350" cy="1477963"/>
          </a:xfrm>
          <a:prstGeom prst="rect">
            <a:avLst/>
          </a:prstGeom>
          <a:noFill/>
          <a:ln w="9525">
            <a:noFill/>
            <a:miter lim="800000"/>
            <a:headEnd/>
            <a:tailEnd/>
          </a:ln>
        </p:spPr>
        <p:txBody>
          <a:bodyPr>
            <a:spAutoFit/>
          </a:bodyPr>
          <a:lstStyle/>
          <a:p>
            <a:pPr marL="285750" indent="-285750">
              <a:buFont typeface="Arial" charset="0"/>
              <a:buChar char="•"/>
            </a:pPr>
            <a:r>
              <a:rPr lang="en-US" b="1">
                <a:solidFill>
                  <a:schemeClr val="bg1"/>
                </a:solidFill>
              </a:rPr>
              <a:t>Larger groups</a:t>
            </a:r>
          </a:p>
          <a:p>
            <a:pPr marL="285750" indent="-285750">
              <a:buFont typeface="Arial" charset="0"/>
              <a:buChar char="•"/>
            </a:pPr>
            <a:r>
              <a:rPr lang="en-US" b="1">
                <a:solidFill>
                  <a:schemeClr val="bg1"/>
                </a:solidFill>
              </a:rPr>
              <a:t>Limited resource that requires scheduling</a:t>
            </a:r>
          </a:p>
          <a:p>
            <a:pPr marL="285750" indent="-285750">
              <a:buFont typeface="Arial" charset="0"/>
              <a:buChar char="•"/>
            </a:pPr>
            <a:r>
              <a:rPr lang="en-US" b="1">
                <a:solidFill>
                  <a:schemeClr val="bg1"/>
                </a:solidFill>
              </a:rPr>
              <a:t>Special occasions</a:t>
            </a:r>
          </a:p>
          <a:p>
            <a:pPr marL="285750" indent="-285750">
              <a:buFont typeface="Arial" charset="0"/>
              <a:buChar char="•"/>
            </a:pPr>
            <a:r>
              <a:rPr lang="en-US" b="1">
                <a:solidFill>
                  <a:schemeClr val="bg1"/>
                </a:solidFill>
              </a:rPr>
              <a:t>High TCO</a:t>
            </a:r>
          </a:p>
        </p:txBody>
      </p:sp>
      <p:sp>
        <p:nvSpPr>
          <p:cNvPr id="6155" name="TextBox 6"/>
          <p:cNvSpPr txBox="1">
            <a:spLocks noChangeArrowheads="1"/>
          </p:cNvSpPr>
          <p:nvPr/>
        </p:nvSpPr>
        <p:spPr bwMode="auto">
          <a:xfrm>
            <a:off x="581025" y="1712913"/>
            <a:ext cx="2176463" cy="1201737"/>
          </a:xfrm>
          <a:prstGeom prst="rect">
            <a:avLst/>
          </a:prstGeom>
          <a:noFill/>
          <a:ln w="9525">
            <a:noFill/>
            <a:miter lim="800000"/>
            <a:headEnd/>
            <a:tailEnd/>
          </a:ln>
        </p:spPr>
        <p:txBody>
          <a:bodyPr>
            <a:spAutoFit/>
          </a:bodyPr>
          <a:lstStyle/>
          <a:p>
            <a:pPr algn="ctr"/>
            <a:r>
              <a:rPr lang="en-US" sz="2400" b="1">
                <a:solidFill>
                  <a:schemeClr val="bg1"/>
                </a:solidFill>
              </a:rPr>
              <a:t>Personal Collaboration Tools</a:t>
            </a:r>
          </a:p>
        </p:txBody>
      </p:sp>
      <p:sp>
        <p:nvSpPr>
          <p:cNvPr id="6156" name="TextBox 8"/>
          <p:cNvSpPr txBox="1">
            <a:spLocks noChangeArrowheads="1"/>
          </p:cNvSpPr>
          <p:nvPr/>
        </p:nvSpPr>
        <p:spPr bwMode="auto">
          <a:xfrm>
            <a:off x="450850" y="4556125"/>
            <a:ext cx="2397125" cy="1200150"/>
          </a:xfrm>
          <a:prstGeom prst="rect">
            <a:avLst/>
          </a:prstGeom>
          <a:noFill/>
          <a:ln w="9525">
            <a:noFill/>
            <a:miter lim="800000"/>
            <a:headEnd/>
            <a:tailEnd/>
          </a:ln>
        </p:spPr>
        <p:txBody>
          <a:bodyPr wrap="none">
            <a:spAutoFit/>
          </a:bodyPr>
          <a:lstStyle/>
          <a:p>
            <a:pPr marL="285750" indent="-285750">
              <a:buFont typeface="Arial" charset="0"/>
              <a:buChar char="•"/>
            </a:pPr>
            <a:r>
              <a:rPr lang="en-US" b="1">
                <a:solidFill>
                  <a:schemeClr val="bg1"/>
                </a:solidFill>
              </a:rPr>
              <a:t>Individual Use</a:t>
            </a:r>
          </a:p>
          <a:p>
            <a:pPr marL="285750" indent="-285750">
              <a:buFont typeface="Arial" charset="0"/>
              <a:buChar char="•"/>
            </a:pPr>
            <a:r>
              <a:rPr lang="en-US" b="1">
                <a:solidFill>
                  <a:schemeClr val="bg1"/>
                </a:solidFill>
              </a:rPr>
              <a:t>Easily accessible</a:t>
            </a:r>
          </a:p>
          <a:p>
            <a:pPr marL="285750" indent="-285750">
              <a:buFont typeface="Arial" charset="0"/>
              <a:buChar char="•"/>
            </a:pPr>
            <a:r>
              <a:rPr lang="en-US" b="1">
                <a:solidFill>
                  <a:schemeClr val="bg1"/>
                </a:solidFill>
              </a:rPr>
              <a:t>Spontaneous use</a:t>
            </a:r>
          </a:p>
          <a:p>
            <a:pPr marL="285750" indent="-285750">
              <a:buFont typeface="Arial" charset="0"/>
              <a:buChar char="•"/>
            </a:pPr>
            <a:r>
              <a:rPr lang="en-US" b="1">
                <a:solidFill>
                  <a:schemeClr val="bg1"/>
                </a:solidFill>
              </a:rPr>
              <a:t>Low TCO</a:t>
            </a:r>
          </a:p>
        </p:txBody>
      </p:sp>
      <p:grpSp>
        <p:nvGrpSpPr>
          <p:cNvPr id="6157" name="Group 1"/>
          <p:cNvGrpSpPr>
            <a:grpSpLocks/>
          </p:cNvGrpSpPr>
          <p:nvPr/>
        </p:nvGrpSpPr>
        <p:grpSpPr bwMode="auto">
          <a:xfrm>
            <a:off x="3324225" y="1376363"/>
            <a:ext cx="2417763" cy="5099050"/>
            <a:chOff x="3375025" y="1195388"/>
            <a:chExt cx="2416522" cy="5099050"/>
          </a:xfrm>
        </p:grpSpPr>
        <p:sp>
          <p:nvSpPr>
            <p:cNvPr id="14" name="Oval 13"/>
            <p:cNvSpPr/>
            <p:nvPr/>
          </p:nvSpPr>
          <p:spPr bwMode="auto">
            <a:xfrm>
              <a:off x="3375025" y="1195388"/>
              <a:ext cx="2395895" cy="5099050"/>
            </a:xfrm>
            <a:prstGeom prst="ellipse">
              <a:avLst/>
            </a:prstGeom>
            <a:solidFill>
              <a:schemeClr val="bg1"/>
            </a:solidFill>
            <a:ln w="57150"/>
            <a:extLst/>
          </p:spPr>
          <p:style>
            <a:lnRef idx="2">
              <a:schemeClr val="accent6"/>
            </a:lnRef>
            <a:fillRef idx="1">
              <a:schemeClr val="lt1"/>
            </a:fillRef>
            <a:effectRef idx="0">
              <a:schemeClr val="accent6"/>
            </a:effectRef>
            <a:fontRef idx="minor">
              <a:schemeClr val="dk1"/>
            </a:fontRef>
          </p:style>
          <p:txBody>
            <a:bodyPr/>
            <a:lstStyle/>
            <a:p>
              <a:pPr>
                <a:defRPr/>
              </a:pPr>
              <a:endParaRPr lang="en-US">
                <a:solidFill>
                  <a:schemeClr val="tx1"/>
                </a:solidFill>
              </a:endParaRPr>
            </a:p>
          </p:txBody>
        </p:sp>
        <p:sp>
          <p:nvSpPr>
            <p:cNvPr id="16" name="TextBox 15"/>
            <p:cNvSpPr txBox="1"/>
            <p:nvPr/>
          </p:nvSpPr>
          <p:spPr>
            <a:xfrm>
              <a:off x="3394065" y="2716213"/>
              <a:ext cx="2397482" cy="2122487"/>
            </a:xfrm>
            <a:prstGeom prst="rect">
              <a:avLst/>
            </a:prstGeom>
            <a:noFill/>
          </p:spPr>
          <p:txBody>
            <a:bodyPr wrap="none">
              <a:spAutoFit/>
            </a:bodyPr>
            <a:lstStyle/>
            <a:p>
              <a:pPr algn="ctr">
                <a:defRPr/>
              </a:pPr>
              <a:r>
                <a:rPr lang="en-US" sz="2400" b="1" dirty="0">
                  <a:solidFill>
                    <a:schemeClr val="accent1"/>
                  </a:solidFill>
                </a:rPr>
                <a:t>THE GAP</a:t>
              </a:r>
            </a:p>
            <a:p>
              <a:pPr marL="285750" indent="-285750">
                <a:buFont typeface="Arial" pitchFamily="34" charset="0"/>
                <a:buChar char="•"/>
                <a:defRPr/>
              </a:pPr>
              <a:endParaRPr lang="en-US" dirty="0">
                <a:solidFill>
                  <a:schemeClr val="accent1"/>
                </a:solidFill>
              </a:endParaRPr>
            </a:p>
            <a:p>
              <a:pPr marL="285750" indent="-285750">
                <a:buClr>
                  <a:srgbClr val="006892"/>
                </a:buClr>
                <a:buFont typeface="Arial" pitchFamily="34" charset="0"/>
                <a:buChar char="•"/>
                <a:defRPr/>
              </a:pPr>
              <a:r>
                <a:rPr lang="en-US" b="1" dirty="0"/>
                <a:t>Small groups</a:t>
              </a:r>
            </a:p>
            <a:p>
              <a:pPr marL="285750" indent="-285750">
                <a:buClr>
                  <a:srgbClr val="006892"/>
                </a:buClr>
                <a:buFont typeface="Arial" pitchFamily="34" charset="0"/>
                <a:buChar char="•"/>
                <a:defRPr/>
              </a:pPr>
              <a:r>
                <a:rPr lang="en-US" b="1" dirty="0"/>
                <a:t>Personal office </a:t>
              </a:r>
            </a:p>
            <a:p>
              <a:pPr marL="285750" indent="-285750">
                <a:buClr>
                  <a:srgbClr val="006892"/>
                </a:buClr>
                <a:buFont typeface="Arial" pitchFamily="34" charset="0"/>
                <a:buChar char="•"/>
                <a:defRPr/>
              </a:pPr>
              <a:r>
                <a:rPr lang="en-US" b="1" dirty="0"/>
                <a:t>Spontaneous use</a:t>
              </a:r>
            </a:p>
            <a:p>
              <a:pPr marL="285750" indent="-285750">
                <a:buClr>
                  <a:srgbClr val="006892"/>
                </a:buClr>
                <a:buFont typeface="Arial" pitchFamily="34" charset="0"/>
                <a:buChar char="•"/>
                <a:defRPr/>
              </a:pPr>
              <a:r>
                <a:rPr lang="en-US" b="1" dirty="0"/>
                <a:t>Low TCO</a:t>
              </a:r>
            </a:p>
            <a:p>
              <a:pPr marL="285750" indent="-285750">
                <a:buFont typeface="Arial" pitchFamily="34" charset="0"/>
                <a:buChar char="•"/>
                <a:defRPr/>
              </a:pPr>
              <a:endParaRPr lang="en-US" dirty="0">
                <a:solidFill>
                  <a:schemeClr val="accent1"/>
                </a:solidFill>
              </a:endParaRPr>
            </a:p>
          </p:txBody>
        </p:sp>
      </p:gr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z="2600" smtClean="0">
                <a:ea typeface="ＭＳ Ｐゴシック" pitchFamily="34" charset="-128"/>
              </a:rPr>
              <a:t>FIT WITH MITEL UCC SOLUTIONS</a:t>
            </a:r>
            <a:endParaRPr lang="en-US" sz="2600" b="0" smtClean="0">
              <a:solidFill>
                <a:srgbClr val="F8981D"/>
              </a:solidFill>
              <a:ea typeface="ＭＳ Ｐゴシック" pitchFamily="34" charset="-128"/>
            </a:endParaRPr>
          </a:p>
        </p:txBody>
      </p:sp>
      <p:sp>
        <p:nvSpPr>
          <p:cNvPr id="33795" name="Content Placeholder 2"/>
          <p:cNvSpPr>
            <a:spLocks noGrp="1"/>
          </p:cNvSpPr>
          <p:nvPr>
            <p:ph idx="1"/>
          </p:nvPr>
        </p:nvSpPr>
        <p:spPr>
          <a:xfrm>
            <a:off x="533400" y="1295400"/>
            <a:ext cx="4441825" cy="4525963"/>
          </a:xfrm>
        </p:spPr>
        <p:txBody>
          <a:bodyPr/>
          <a:lstStyle/>
          <a:p>
            <a:r>
              <a:rPr lang="en-US" smtClean="0">
                <a:ea typeface="ＭＳ Ｐゴシック" pitchFamily="34" charset="-128"/>
              </a:rPr>
              <a:t>Audio conference with Mitel Communications Director (MCD) and Mitel Collaboration Advanced (MCA)</a:t>
            </a:r>
          </a:p>
          <a:p>
            <a:r>
              <a:rPr lang="en-US" smtClean="0">
                <a:ea typeface="ＭＳ Ｐゴシック" pitchFamily="34" charset="-128"/>
              </a:rPr>
              <a:t>Include in MCD PRG</a:t>
            </a:r>
          </a:p>
          <a:p>
            <a:r>
              <a:rPr lang="en-US" smtClean="0">
                <a:ea typeface="ＭＳ Ｐゴシック" pitchFamily="34" charset="-128"/>
              </a:rPr>
              <a:t>Manage with Mitel Unified Communicator</a:t>
            </a:r>
            <a:r>
              <a:rPr lang="en-US" baseline="30000" smtClean="0">
                <a:ea typeface="ＭＳ Ｐゴシック" pitchFamily="34" charset="-128"/>
                <a:cs typeface="Arial" charset="0"/>
              </a:rPr>
              <a:t>®</a:t>
            </a:r>
            <a:r>
              <a:rPr lang="en-US" smtClean="0">
                <a:ea typeface="ＭＳ Ｐゴシック" pitchFamily="34" charset="-128"/>
              </a:rPr>
              <a:t> Advanced (UCA)</a:t>
            </a:r>
          </a:p>
          <a:p>
            <a:pPr lvl="1"/>
            <a:r>
              <a:rPr lang="en-US" sz="1800" smtClean="0">
                <a:ea typeface="ＭＳ Ｐゴシック" pitchFamily="34" charset="-128"/>
              </a:rPr>
              <a:t>Presence</a:t>
            </a:r>
          </a:p>
          <a:p>
            <a:pPr lvl="1"/>
            <a:r>
              <a:rPr lang="en-US" sz="1800" smtClean="0">
                <a:ea typeface="ＭＳ Ｐゴシック" pitchFamily="34" charset="-128"/>
              </a:rPr>
              <a:t>Dynamic Status</a:t>
            </a:r>
          </a:p>
          <a:p>
            <a:pPr lvl="1"/>
            <a:r>
              <a:rPr lang="en-US" sz="1800" smtClean="0">
                <a:ea typeface="ＭＳ Ｐゴシック" pitchFamily="34" charset="-128"/>
              </a:rPr>
              <a:t>Click to call</a:t>
            </a:r>
          </a:p>
        </p:txBody>
      </p:sp>
      <p:pic>
        <p:nvPicPr>
          <p:cNvPr id="4" name="Picture 2" descr="C:\Users\riendeaub\Desktop\MCA Screen Caps\MCA Chat.png"/>
          <p:cNvPicPr>
            <a:picLocks noChangeAspect="1" noChangeArrowheads="1"/>
          </p:cNvPicPr>
          <p:nvPr/>
        </p:nvPicPr>
        <p:blipFill>
          <a:blip r:embed="rId3" cstate="print"/>
          <a:srcRect/>
          <a:stretch>
            <a:fillRect/>
          </a:stretch>
        </p:blipFill>
        <p:spPr bwMode="auto">
          <a:xfrm rot="-697150">
            <a:off x="4700588" y="1971675"/>
            <a:ext cx="3856037" cy="3409950"/>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7" name="Picture 5" descr="1306_7511_uca_main_F"/>
          <p:cNvPicPr>
            <a:picLocks noChangeAspect="1" noChangeArrowheads="1"/>
          </p:cNvPicPr>
          <p:nvPr/>
        </p:nvPicPr>
        <p:blipFill>
          <a:blip r:embed="rId4" cstate="print"/>
          <a:srcRect/>
          <a:stretch>
            <a:fillRect/>
          </a:stretch>
        </p:blipFill>
        <p:spPr bwMode="auto">
          <a:xfrm>
            <a:off x="6224588" y="1830388"/>
            <a:ext cx="2122487" cy="40179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en-US" smtClean="0">
              <a:ea typeface="ＭＳ Ｐゴシック" pitchFamily="34" charset="-128"/>
            </a:endParaRPr>
          </a:p>
        </p:txBody>
      </p:sp>
      <p:sp>
        <p:nvSpPr>
          <p:cNvPr id="34819" name="Content Placeholder 2"/>
          <p:cNvSpPr>
            <a:spLocks noGrp="1"/>
          </p:cNvSpPr>
          <p:nvPr>
            <p:ph idx="1"/>
          </p:nvPr>
        </p:nvSpPr>
        <p:spPr/>
        <p:txBody>
          <a:bodyPr/>
          <a:lstStyle/>
          <a:p>
            <a:endParaRPr lang="en-US" smtClean="0">
              <a:ea typeface="ＭＳ Ｐゴシック" pitchFamily="34" charset="-128"/>
            </a:endParaRPr>
          </a:p>
        </p:txBody>
      </p:sp>
      <p:sp>
        <p:nvSpPr>
          <p:cNvPr id="34820" name="Slide Number Placeholder 3"/>
          <p:cNvSpPr>
            <a:spLocks noGrp="1"/>
          </p:cNvSpPr>
          <p:nvPr>
            <p:ph type="sldNum" sz="quarter" idx="10"/>
          </p:nvPr>
        </p:nvSpPr>
        <p:spPr>
          <a:xfrm>
            <a:off x="7010400" y="6426200"/>
            <a:ext cx="2133600" cy="273050"/>
          </a:xfrm>
          <a:noFill/>
          <a:ln>
            <a:miter lim="800000"/>
            <a:headEnd/>
            <a:tailEnd/>
          </a:ln>
        </p:spPr>
        <p:txBody>
          <a:bodyPr/>
          <a:lstStyle/>
          <a:p>
            <a:fld id="{236D4872-98ED-4D63-A9BD-AA02856C5A35}" type="slidenum">
              <a:rPr lang="en-US" smtClean="0">
                <a:latin typeface="Arial" charset="0"/>
              </a:rPr>
              <a:pPr/>
              <a:t>31</a:t>
            </a:fld>
            <a:endParaRPr lang="en-US" smtClean="0">
              <a:latin typeface="Arial" charset="0"/>
            </a:endParaRPr>
          </a:p>
        </p:txBody>
      </p:sp>
      <p:pic>
        <p:nvPicPr>
          <p:cNvPr id="34821" name="Picture 7"/>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150" name="Rectangle 2"/>
          <p:cNvSpPr txBox="1">
            <a:spLocks noChangeArrowheads="1"/>
          </p:cNvSpPr>
          <p:nvPr/>
        </p:nvSpPr>
        <p:spPr bwMode="auto">
          <a:xfrm>
            <a:off x="338138" y="2127250"/>
            <a:ext cx="9218612" cy="3857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lnSpc>
                <a:spcPct val="110000"/>
              </a:lnSpc>
              <a:defRPr/>
            </a:pPr>
            <a:r>
              <a:rPr lang="en-US" sz="4000" b="1" cap="all" dirty="0" smtClean="0">
                <a:solidFill>
                  <a:schemeClr val="bg1"/>
                </a:solidFill>
              </a:rPr>
              <a:t>Voice of the Customer</a:t>
            </a:r>
            <a:endParaRPr lang="en-US" sz="3600" b="1" cap="all" dirty="0" smtClean="0">
              <a:solidFill>
                <a:schemeClr val="bg1"/>
              </a:solidFill>
            </a:endParaRPr>
          </a:p>
          <a:p>
            <a:pPr eaLnBrk="1" hangingPunct="1">
              <a:lnSpc>
                <a:spcPct val="110000"/>
              </a:lnSpc>
              <a:spcBef>
                <a:spcPts val="1800"/>
              </a:spcBef>
              <a:defRPr/>
            </a:pPr>
            <a:r>
              <a:rPr lang="en-US" sz="2400" b="1" cap="all" dirty="0" smtClean="0">
                <a:solidFill>
                  <a:schemeClr val="bg1"/>
                </a:solidFill>
              </a:rPr>
              <a:t>WHAT Customers Have to Say about UC360</a:t>
            </a:r>
            <a:endParaRPr lang="en-US" sz="2400" b="1" cap="all" dirty="0" smtClean="0">
              <a:solidFill>
                <a:srgbClr val="F8981D"/>
              </a:solidFill>
            </a:endParaRPr>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Rectangle 6"/>
          <p:cNvSpPr>
            <a:spLocks noChangeArrowheads="1"/>
          </p:cNvSpPr>
          <p:nvPr/>
        </p:nvSpPr>
        <p:spPr bwMode="auto">
          <a:xfrm>
            <a:off x="828675" y="552450"/>
            <a:ext cx="3565525" cy="206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111125" lvl="1" indent="-111125">
              <a:spcAft>
                <a:spcPts val="600"/>
              </a:spcAft>
              <a:defRPr/>
            </a:pPr>
            <a:r>
              <a:rPr lang="ja-JP" altLang="en-US" b="1" dirty="0">
                <a:solidFill>
                  <a:srgbClr val="FFFFFF"/>
                </a:solidFill>
              </a:rPr>
              <a:t>“</a:t>
            </a:r>
            <a:r>
              <a:rPr lang="en-US" altLang="ja-JP" b="1" dirty="0">
                <a:solidFill>
                  <a:srgbClr val="FFFFFF"/>
                </a:solidFill>
              </a:rPr>
              <a:t>Mitel </a:t>
            </a:r>
            <a:r>
              <a:rPr lang="en-US" altLang="ja-JP" b="1" dirty="0">
                <a:solidFill>
                  <a:srgbClr val="FFFFFF"/>
                </a:solidFill>
              </a:rPr>
              <a:t>UC360™ </a:t>
            </a:r>
            <a:r>
              <a:rPr lang="en-US" altLang="ja-JP" b="1" dirty="0">
                <a:solidFill>
                  <a:srgbClr val="FFFFFF"/>
                </a:solidFill>
              </a:rPr>
              <a:t>setup is a breeze, which makes for quick and easy deployment wherever they are needed…”</a:t>
            </a:r>
          </a:p>
          <a:p>
            <a:pPr marL="403225" lvl="1" indent="-285750">
              <a:spcAft>
                <a:spcPts val="1800"/>
              </a:spcAft>
              <a:buFont typeface="Arial" pitchFamily="34" charset="0"/>
              <a:buChar char="−"/>
              <a:defRPr/>
            </a:pPr>
            <a:r>
              <a:rPr lang="en-US" altLang="ja-JP" sz="1700" b="1" dirty="0">
                <a:solidFill>
                  <a:srgbClr val="FFFFFF"/>
                </a:solidFill>
              </a:rPr>
              <a:t>Rick </a:t>
            </a:r>
            <a:r>
              <a:rPr lang="en-US" altLang="ja-JP" sz="1700" b="1" dirty="0" err="1">
                <a:solidFill>
                  <a:srgbClr val="FFFFFF"/>
                </a:solidFill>
              </a:rPr>
              <a:t>DeClerk</a:t>
            </a:r>
            <a:r>
              <a:rPr lang="en-US" altLang="ja-JP" sz="1700" b="1" dirty="0">
                <a:solidFill>
                  <a:srgbClr val="FFFFFF"/>
                </a:solidFill>
              </a:rPr>
              <a:t>, Manager, Network Communications, Central Technology Services</a:t>
            </a:r>
          </a:p>
        </p:txBody>
      </p:sp>
      <p:sp>
        <p:nvSpPr>
          <p:cNvPr id="9" name="Rectangle 8"/>
          <p:cNvSpPr>
            <a:spLocks noChangeArrowheads="1"/>
          </p:cNvSpPr>
          <p:nvPr/>
        </p:nvSpPr>
        <p:spPr bwMode="auto">
          <a:xfrm>
            <a:off x="4808538" y="247650"/>
            <a:ext cx="3624262" cy="210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111125" lvl="1" indent="-111125">
              <a:spcAft>
                <a:spcPts val="600"/>
              </a:spcAft>
              <a:defRPr/>
            </a:pPr>
            <a:r>
              <a:rPr lang="ja-JP" altLang="en-US" b="1" dirty="0">
                <a:solidFill>
                  <a:srgbClr val="FFFFFF"/>
                </a:solidFill>
              </a:rPr>
              <a:t>“</a:t>
            </a:r>
            <a:r>
              <a:rPr lang="en-US" altLang="ja-JP" b="1" dirty="0">
                <a:solidFill>
                  <a:srgbClr val="FFFFFF"/>
                </a:solidFill>
              </a:rPr>
              <a:t>Mitel UC360 makes collaboration with a co-worker miles away as easy as with someone just down the hall…”</a:t>
            </a:r>
          </a:p>
          <a:p>
            <a:pPr marL="396875" lvl="1" indent="-285750">
              <a:spcAft>
                <a:spcPts val="1800"/>
              </a:spcAft>
              <a:buFont typeface="Arial" pitchFamily="34" charset="0"/>
              <a:buChar char="−"/>
              <a:defRPr/>
            </a:pPr>
            <a:r>
              <a:rPr lang="en-US" altLang="ja-JP" sz="1700" b="1" dirty="0">
                <a:solidFill>
                  <a:srgbClr val="FFFFFF"/>
                </a:solidFill>
              </a:rPr>
              <a:t>Rachel </a:t>
            </a:r>
            <a:r>
              <a:rPr lang="en-US" altLang="ja-JP" sz="1700" b="1" dirty="0" err="1">
                <a:solidFill>
                  <a:srgbClr val="FFFFFF"/>
                </a:solidFill>
              </a:rPr>
              <a:t>Konar</a:t>
            </a:r>
            <a:r>
              <a:rPr lang="en-US" altLang="ja-JP" sz="1700" b="1" dirty="0">
                <a:solidFill>
                  <a:srgbClr val="FFFFFF"/>
                </a:solidFill>
              </a:rPr>
              <a:t>, VP Client Services, </a:t>
            </a:r>
            <a:r>
              <a:rPr lang="en-US" altLang="ja-JP" sz="1700" b="1" dirty="0" err="1">
                <a:solidFill>
                  <a:srgbClr val="FFFFFF"/>
                </a:solidFill>
              </a:rPr>
              <a:t>Brandcierge</a:t>
            </a:r>
            <a:endParaRPr lang="en-US" altLang="ja-JP" sz="1700" b="1" dirty="0">
              <a:solidFill>
                <a:srgbClr val="FFFFFF"/>
              </a:solidFill>
            </a:endParaRPr>
          </a:p>
        </p:txBody>
      </p:sp>
      <p:sp>
        <p:nvSpPr>
          <p:cNvPr id="11" name="Rectangle 10"/>
          <p:cNvSpPr>
            <a:spLocks noChangeArrowheads="1"/>
          </p:cNvSpPr>
          <p:nvPr/>
        </p:nvSpPr>
        <p:spPr bwMode="auto">
          <a:xfrm>
            <a:off x="1606550" y="3173413"/>
            <a:ext cx="5708650" cy="1554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111125" lvl="1" indent="-111125">
              <a:spcAft>
                <a:spcPts val="600"/>
              </a:spcAft>
              <a:defRPr/>
            </a:pPr>
            <a:r>
              <a:rPr lang="ja-JP" altLang="en-US" b="1" dirty="0">
                <a:solidFill>
                  <a:srgbClr val="FFFFFF"/>
                </a:solidFill>
              </a:rPr>
              <a:t>“</a:t>
            </a:r>
            <a:r>
              <a:rPr lang="en-US" altLang="ja-JP" b="1" dirty="0">
                <a:solidFill>
                  <a:srgbClr val="FFFFFF"/>
                </a:solidFill>
              </a:rPr>
              <a:t>With Mitel UC360, we can be in a productive collaboration session in less time than it used to take us to book a conference room…”</a:t>
            </a:r>
          </a:p>
          <a:p>
            <a:pPr marL="396875" lvl="1" indent="-285750">
              <a:spcAft>
                <a:spcPts val="0"/>
              </a:spcAft>
              <a:buFont typeface="Arial" pitchFamily="34" charset="0"/>
              <a:buChar char="−"/>
              <a:defRPr/>
            </a:pPr>
            <a:r>
              <a:rPr lang="en-US" altLang="ja-JP" sz="1700" b="1" dirty="0">
                <a:solidFill>
                  <a:srgbClr val="FFFFFF"/>
                </a:solidFill>
              </a:rPr>
              <a:t>Jason </a:t>
            </a:r>
            <a:r>
              <a:rPr lang="en-US" altLang="ja-JP" sz="1700" b="1" dirty="0" err="1">
                <a:solidFill>
                  <a:srgbClr val="FFFFFF"/>
                </a:solidFill>
              </a:rPr>
              <a:t>Spainhour</a:t>
            </a:r>
            <a:r>
              <a:rPr lang="en-US" altLang="ja-JP" sz="1700" b="1" dirty="0">
                <a:solidFill>
                  <a:srgbClr val="FFFFFF"/>
                </a:solidFill>
              </a:rPr>
              <a:t>, Director of Information Systems, </a:t>
            </a:r>
            <a:r>
              <a:rPr lang="en-US" altLang="ja-JP" sz="1700" b="1" dirty="0" err="1">
                <a:solidFill>
                  <a:srgbClr val="FFFFFF"/>
                </a:solidFill>
              </a:rPr>
              <a:t>SkillPath</a:t>
            </a:r>
            <a:r>
              <a:rPr lang="en-US" altLang="ja-JP" sz="1700" b="1" dirty="0">
                <a:solidFill>
                  <a:srgbClr val="FFFFFF"/>
                </a:solidFill>
              </a:rPr>
              <a:t> Seminars</a:t>
            </a:r>
            <a:endParaRPr lang="en-US" sz="1700" b="1" dirty="0">
              <a:solidFill>
                <a:srgbClr val="FFFFFF"/>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571500" y="2551113"/>
            <a:ext cx="6604000" cy="1009650"/>
          </a:xfrm>
        </p:spPr>
        <p:txBody>
          <a:bodyPr/>
          <a:lstStyle/>
          <a:p>
            <a:pPr eaLnBrk="1" hangingPunct="1"/>
            <a:r>
              <a:rPr lang="en-US" smtClean="0">
                <a:ea typeface="ＭＳ Ｐゴシック" pitchFamily="34" charset="-128"/>
              </a:rPr>
              <a:t>THANK YOU</a:t>
            </a:r>
          </a:p>
        </p:txBody>
      </p:sp>
      <p:sp>
        <p:nvSpPr>
          <p:cNvPr id="36867" name="AutoShape 20"/>
          <p:cNvSpPr>
            <a:spLocks noChangeArrowheads="1"/>
          </p:cNvSpPr>
          <p:nvPr/>
        </p:nvSpPr>
        <p:spPr bwMode="auto">
          <a:xfrm>
            <a:off x="69850" y="4205288"/>
            <a:ext cx="7651750" cy="590550"/>
          </a:xfrm>
          <a:prstGeom prst="roundRect">
            <a:avLst>
              <a:gd name="adj" fmla="val 9139"/>
            </a:avLst>
          </a:prstGeom>
          <a:noFill/>
          <a:ln w="9525">
            <a:noFill/>
            <a:round/>
            <a:headEnd/>
            <a:tailEnd/>
          </a:ln>
        </p:spPr>
        <p:txBody>
          <a:bodyPr anchor="ctr"/>
          <a:lstStyle/>
          <a:p>
            <a:pPr eaLnBrk="0" hangingPunct="0"/>
            <a:r>
              <a:rPr lang="en-US" sz="700">
                <a:solidFill>
                  <a:srgbClr val="EAEAEA"/>
                </a:solidFill>
              </a:rPr>
              <a:t>The information conveyed in this presentation, including oral comments and written materials, is confidential and proprietary to Mitel</a:t>
            </a:r>
            <a:r>
              <a:rPr lang="en-US" sz="700" b="1">
                <a:solidFill>
                  <a:srgbClr val="EAEAEA"/>
                </a:solidFill>
              </a:rPr>
              <a:t>®</a:t>
            </a:r>
            <a:r>
              <a:rPr lang="en-US" sz="700">
                <a:solidFill>
                  <a:srgbClr val="EAEAEA"/>
                </a:solidFill>
              </a:rPr>
              <a:t> and is intended solely for Mitel</a:t>
            </a:r>
            <a:r>
              <a:rPr lang="en-US" sz="700" b="1">
                <a:solidFill>
                  <a:srgbClr val="EAEAEA"/>
                </a:solidFill>
              </a:rPr>
              <a:t> </a:t>
            </a:r>
            <a:r>
              <a:rPr lang="en-US" sz="700">
                <a:solidFill>
                  <a:srgbClr val="EAEAEA"/>
                </a:solidFill>
              </a:rPr>
              <a:t>employees</a:t>
            </a:r>
            <a:r>
              <a:rPr lang="en-US" altLang="ja-JP" sz="700">
                <a:solidFill>
                  <a:srgbClr val="EAEAEA"/>
                </a:solidFill>
              </a:rPr>
              <a:t>. If you are not a Mitel employee, you are not the intended recipient of this information and  cannot view the presentation. Please delete or return any related material. Mitel will enforce its rights to protect its confidential and proprietary information, and failure to comply with the foregoing may result in legal action against you or your company</a:t>
            </a:r>
            <a:r>
              <a:rPr lang="en-US" altLang="ja-JP" sz="700" b="1">
                <a:solidFill>
                  <a:srgbClr val="EAEAEA"/>
                </a:solidFill>
              </a:rPr>
              <a:t>.</a:t>
            </a:r>
            <a:endParaRPr lang="en-US" sz="700" b="1">
              <a:solidFill>
                <a:srgbClr val="EAEAEA"/>
              </a:solidFill>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US" smtClean="0">
              <a:ea typeface="ＭＳ Ｐゴシック" pitchFamily="34" charset="-128"/>
            </a:endParaRPr>
          </a:p>
        </p:txBody>
      </p:sp>
      <p:sp>
        <p:nvSpPr>
          <p:cNvPr id="7171" name="Content Placeholder 2"/>
          <p:cNvSpPr>
            <a:spLocks noGrp="1"/>
          </p:cNvSpPr>
          <p:nvPr>
            <p:ph idx="1"/>
          </p:nvPr>
        </p:nvSpPr>
        <p:spPr/>
        <p:txBody>
          <a:bodyPr/>
          <a:lstStyle/>
          <a:p>
            <a:endParaRPr lang="en-US" smtClean="0">
              <a:ea typeface="ＭＳ Ｐゴシック" pitchFamily="34" charset="-128"/>
            </a:endParaRPr>
          </a:p>
        </p:txBody>
      </p:sp>
      <p:sp>
        <p:nvSpPr>
          <p:cNvPr id="7172" name="Slide Number Placeholder 3"/>
          <p:cNvSpPr>
            <a:spLocks noGrp="1"/>
          </p:cNvSpPr>
          <p:nvPr>
            <p:ph type="sldNum" sz="quarter" idx="10"/>
          </p:nvPr>
        </p:nvSpPr>
        <p:spPr>
          <a:xfrm>
            <a:off x="7010400" y="6426200"/>
            <a:ext cx="2133600" cy="273050"/>
          </a:xfrm>
          <a:noFill/>
          <a:ln>
            <a:miter lim="800000"/>
            <a:headEnd/>
            <a:tailEnd/>
          </a:ln>
        </p:spPr>
        <p:txBody>
          <a:bodyPr/>
          <a:lstStyle/>
          <a:p>
            <a:fld id="{E733F68B-534C-47B2-98CF-FF87F0CD8721}" type="slidenum">
              <a:rPr lang="en-US" smtClean="0">
                <a:latin typeface="Arial" charset="0"/>
              </a:rPr>
              <a:pPr/>
              <a:t>4</a:t>
            </a:fld>
            <a:endParaRPr lang="en-US" smtClean="0">
              <a:latin typeface="Arial" charset="0"/>
            </a:endParaRPr>
          </a:p>
        </p:txBody>
      </p:sp>
      <p:pic>
        <p:nvPicPr>
          <p:cNvPr id="7173" name="Picture 7"/>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174" name="Rectangle 2"/>
          <p:cNvSpPr txBox="1">
            <a:spLocks noChangeArrowheads="1"/>
          </p:cNvSpPr>
          <p:nvPr/>
        </p:nvSpPr>
        <p:spPr bwMode="auto">
          <a:xfrm>
            <a:off x="338138" y="2127250"/>
            <a:ext cx="9218612" cy="3857625"/>
          </a:xfrm>
          <a:prstGeom prst="rect">
            <a:avLst/>
          </a:prstGeom>
          <a:noFill/>
          <a:ln w="9525">
            <a:noFill/>
            <a:miter lim="800000"/>
            <a:headEnd/>
            <a:tailEnd/>
          </a:ln>
        </p:spPr>
        <p:txBody>
          <a:bodyPr/>
          <a:lstStyle/>
          <a:p>
            <a:pPr>
              <a:lnSpc>
                <a:spcPct val="110000"/>
              </a:lnSpc>
            </a:pPr>
            <a:r>
              <a:rPr lang="en-US" sz="4000" b="1">
                <a:solidFill>
                  <a:schemeClr val="bg1"/>
                </a:solidFill>
              </a:rPr>
              <a:t>CUSTOMER CHALLENGES: </a:t>
            </a:r>
            <a:br>
              <a:rPr lang="en-US" sz="4000" b="1">
                <a:solidFill>
                  <a:schemeClr val="bg1"/>
                </a:solidFill>
              </a:rPr>
            </a:br>
            <a:r>
              <a:rPr lang="en-US" sz="4000" b="1">
                <a:solidFill>
                  <a:schemeClr val="bg1"/>
                </a:solidFill>
              </a:rPr>
              <a:t>COLLABORATION</a:t>
            </a:r>
            <a:endParaRPr lang="en-US" sz="3600" b="1">
              <a:solidFill>
                <a:schemeClr val="bg1"/>
              </a:solidFill>
            </a:endParaRPr>
          </a:p>
          <a:p>
            <a:pPr>
              <a:lnSpc>
                <a:spcPct val="110000"/>
              </a:lnSpc>
              <a:spcBef>
                <a:spcPts val="1800"/>
              </a:spcBef>
            </a:pPr>
            <a:r>
              <a:rPr lang="en-US" sz="2400" b="1">
                <a:solidFill>
                  <a:schemeClr val="bg1"/>
                </a:solidFill>
              </a:rPr>
              <a:t>WHAT WE HAVE HEARD… END USERS</a:t>
            </a:r>
            <a:endParaRPr lang="en-US" sz="2400" b="1">
              <a:solidFill>
                <a:srgbClr val="F8981D"/>
              </a:solidFill>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 name="TextBox 5"/>
          <p:cNvSpPr txBox="1">
            <a:spLocks noChangeArrowheads="1"/>
          </p:cNvSpPr>
          <p:nvPr/>
        </p:nvSpPr>
        <p:spPr bwMode="auto">
          <a:xfrm>
            <a:off x="3373438" y="3810000"/>
            <a:ext cx="2624137" cy="1754188"/>
          </a:xfrm>
          <a:prstGeom prst="rect">
            <a:avLst/>
          </a:prstGeom>
          <a:noFill/>
          <a:ln w="9525">
            <a:noFill/>
            <a:miter lim="800000"/>
            <a:headEnd/>
            <a:tailEnd/>
          </a:ln>
        </p:spPr>
        <p:txBody>
          <a:bodyPr>
            <a:spAutoFit/>
          </a:bodyPr>
          <a:lstStyle/>
          <a:p>
            <a:pPr marL="111125" lvl="1" indent="-111125"/>
            <a:r>
              <a:rPr lang="ja-JP" altLang="en-US" b="1">
                <a:solidFill>
                  <a:srgbClr val="FFFFFF"/>
                </a:solidFill>
              </a:rPr>
              <a:t>“</a:t>
            </a:r>
            <a:r>
              <a:rPr lang="en-US" altLang="ja-JP" b="1">
                <a:solidFill>
                  <a:srgbClr val="FFFFFF"/>
                </a:solidFill>
              </a:rPr>
              <a:t>Shared space collaboration systems are </a:t>
            </a:r>
            <a:br>
              <a:rPr lang="en-US" altLang="ja-JP" b="1">
                <a:solidFill>
                  <a:srgbClr val="FFFFFF"/>
                </a:solidFill>
              </a:rPr>
            </a:br>
            <a:r>
              <a:rPr lang="en-US" altLang="ja-JP" b="1">
                <a:solidFill>
                  <a:srgbClr val="FFFFFF"/>
                </a:solidFill>
              </a:rPr>
              <a:t>difficult to use… </a:t>
            </a:r>
            <a:br>
              <a:rPr lang="en-US" altLang="ja-JP" b="1">
                <a:solidFill>
                  <a:srgbClr val="FFFFFF"/>
                </a:solidFill>
              </a:rPr>
            </a:br>
            <a:r>
              <a:rPr lang="en-US" altLang="ja-JP" b="1">
                <a:solidFill>
                  <a:srgbClr val="FFFFFF"/>
                </a:solidFill>
              </a:rPr>
              <a:t>I don</a:t>
            </a:r>
            <a:r>
              <a:rPr lang="ja-JP" altLang="en-US" b="1">
                <a:solidFill>
                  <a:srgbClr val="FFFFFF"/>
                </a:solidFill>
              </a:rPr>
              <a:t>’</a:t>
            </a:r>
            <a:r>
              <a:rPr lang="en-US" altLang="ja-JP" b="1">
                <a:solidFill>
                  <a:srgbClr val="FFFFFF"/>
                </a:solidFill>
              </a:rPr>
              <a:t>t bother…</a:t>
            </a:r>
            <a:r>
              <a:rPr lang="ja-JP" altLang="en-US" b="1">
                <a:solidFill>
                  <a:srgbClr val="FFFFFF"/>
                </a:solidFill>
              </a:rPr>
              <a:t>”</a:t>
            </a:r>
            <a:r>
              <a:rPr lang="en-US" altLang="ja-JP" b="1">
                <a:solidFill>
                  <a:srgbClr val="FFFFFF"/>
                </a:solidFill>
              </a:rPr>
              <a:t> </a:t>
            </a:r>
          </a:p>
          <a:p>
            <a:pPr marL="111125" indent="-111125"/>
            <a:endParaRPr lang="en-US"/>
          </a:p>
        </p:txBody>
      </p:sp>
      <p:sp>
        <p:nvSpPr>
          <p:cNvPr id="7" name="Rectangle 6"/>
          <p:cNvSpPr>
            <a:spLocks noChangeArrowheads="1"/>
          </p:cNvSpPr>
          <p:nvPr/>
        </p:nvSpPr>
        <p:spPr bwMode="auto">
          <a:xfrm>
            <a:off x="1714500" y="461963"/>
            <a:ext cx="3343275" cy="646112"/>
          </a:xfrm>
          <a:prstGeom prst="rect">
            <a:avLst/>
          </a:prstGeom>
          <a:noFill/>
          <a:ln w="9525">
            <a:noFill/>
            <a:miter lim="800000"/>
            <a:headEnd/>
            <a:tailEnd/>
          </a:ln>
        </p:spPr>
        <p:txBody>
          <a:bodyPr>
            <a:spAutoFit/>
          </a:bodyPr>
          <a:lstStyle/>
          <a:p>
            <a:pPr marL="111125" lvl="1" indent="-111125">
              <a:spcAft>
                <a:spcPts val="1800"/>
              </a:spcAft>
            </a:pPr>
            <a:r>
              <a:rPr lang="ja-JP" altLang="en-US" b="1">
                <a:solidFill>
                  <a:srgbClr val="FFFFFF"/>
                </a:solidFill>
              </a:rPr>
              <a:t>“</a:t>
            </a:r>
            <a:r>
              <a:rPr lang="en-US" altLang="ja-JP" b="1">
                <a:solidFill>
                  <a:srgbClr val="FFFFFF"/>
                </a:solidFill>
              </a:rPr>
              <a:t>I have to leave my office to properly collaborate…</a:t>
            </a:r>
            <a:r>
              <a:rPr lang="ja-JP" altLang="en-US" b="1">
                <a:solidFill>
                  <a:srgbClr val="FFFFFF"/>
                </a:solidFill>
              </a:rPr>
              <a:t>”</a:t>
            </a:r>
            <a:endParaRPr lang="en-US" altLang="ja-JP" b="1">
              <a:solidFill>
                <a:srgbClr val="FFFFFF"/>
              </a:solidFill>
            </a:endParaRPr>
          </a:p>
        </p:txBody>
      </p:sp>
      <p:sp>
        <p:nvSpPr>
          <p:cNvPr id="8" name="Rectangle 7"/>
          <p:cNvSpPr>
            <a:spLocks noChangeArrowheads="1"/>
          </p:cNvSpPr>
          <p:nvPr/>
        </p:nvSpPr>
        <p:spPr bwMode="auto">
          <a:xfrm>
            <a:off x="809625" y="1660525"/>
            <a:ext cx="4000500" cy="1200150"/>
          </a:xfrm>
          <a:prstGeom prst="rect">
            <a:avLst/>
          </a:prstGeom>
          <a:noFill/>
          <a:ln w="9525">
            <a:noFill/>
            <a:miter lim="800000"/>
            <a:headEnd/>
            <a:tailEnd/>
          </a:ln>
        </p:spPr>
        <p:txBody>
          <a:bodyPr>
            <a:spAutoFit/>
          </a:bodyPr>
          <a:lstStyle/>
          <a:p>
            <a:pPr marL="111125" lvl="1" indent="-111125">
              <a:spcAft>
                <a:spcPts val="1800"/>
              </a:spcAft>
            </a:pPr>
            <a:r>
              <a:rPr lang="ja-JP" altLang="en-US" b="1">
                <a:solidFill>
                  <a:srgbClr val="FFFFFF"/>
                </a:solidFill>
              </a:rPr>
              <a:t>“</a:t>
            </a:r>
            <a:r>
              <a:rPr lang="en-US" altLang="ja-JP" b="1">
                <a:solidFill>
                  <a:srgbClr val="FFFFFF"/>
                </a:solidFill>
              </a:rPr>
              <a:t>Sometimes I spend more time trying to figure out how the system works than actually collaborating…</a:t>
            </a:r>
            <a:r>
              <a:rPr lang="ja-JP" altLang="en-US" b="1">
                <a:solidFill>
                  <a:srgbClr val="FFFFFF"/>
                </a:solidFill>
              </a:rPr>
              <a:t>”</a:t>
            </a:r>
            <a:endParaRPr lang="en-US" altLang="ja-JP" b="1">
              <a:solidFill>
                <a:srgbClr val="FFFFFF"/>
              </a:solidFill>
            </a:endParaRPr>
          </a:p>
        </p:txBody>
      </p:sp>
      <p:sp>
        <p:nvSpPr>
          <p:cNvPr id="9" name="Rectangle 8"/>
          <p:cNvSpPr>
            <a:spLocks noChangeArrowheads="1"/>
          </p:cNvSpPr>
          <p:nvPr/>
        </p:nvSpPr>
        <p:spPr bwMode="auto">
          <a:xfrm>
            <a:off x="5610225" y="285750"/>
            <a:ext cx="2724150" cy="1477963"/>
          </a:xfrm>
          <a:prstGeom prst="rect">
            <a:avLst/>
          </a:prstGeom>
          <a:noFill/>
          <a:ln w="9525">
            <a:noFill/>
            <a:miter lim="800000"/>
            <a:headEnd/>
            <a:tailEnd/>
          </a:ln>
        </p:spPr>
        <p:txBody>
          <a:bodyPr>
            <a:spAutoFit/>
          </a:bodyPr>
          <a:lstStyle/>
          <a:p>
            <a:pPr marL="111125" lvl="1" indent="-111125">
              <a:spcAft>
                <a:spcPts val="1800"/>
              </a:spcAft>
            </a:pPr>
            <a:r>
              <a:rPr lang="ja-JP" altLang="en-US" b="1">
                <a:solidFill>
                  <a:srgbClr val="FFFFFF"/>
                </a:solidFill>
              </a:rPr>
              <a:t>“</a:t>
            </a:r>
            <a:r>
              <a:rPr lang="en-US" altLang="ja-JP" b="1">
                <a:solidFill>
                  <a:srgbClr val="FFFFFF"/>
                </a:solidFill>
              </a:rPr>
              <a:t>I would like collaboration to </a:t>
            </a:r>
            <a:br>
              <a:rPr lang="en-US" altLang="ja-JP" b="1">
                <a:solidFill>
                  <a:srgbClr val="FFFFFF"/>
                </a:solidFill>
              </a:rPr>
            </a:br>
            <a:r>
              <a:rPr lang="en-US" altLang="ja-JP" b="1">
                <a:solidFill>
                  <a:srgbClr val="FFFFFF"/>
                </a:solidFill>
              </a:rPr>
              <a:t>be a regular part </a:t>
            </a:r>
            <a:br>
              <a:rPr lang="en-US" altLang="ja-JP" b="1">
                <a:solidFill>
                  <a:srgbClr val="FFFFFF"/>
                </a:solidFill>
              </a:rPr>
            </a:br>
            <a:r>
              <a:rPr lang="en-US" altLang="ja-JP" b="1">
                <a:solidFill>
                  <a:srgbClr val="FFFFFF"/>
                </a:solidFill>
              </a:rPr>
              <a:t>of my day – not a special event…</a:t>
            </a:r>
            <a:r>
              <a:rPr lang="ja-JP" altLang="en-US" b="1">
                <a:solidFill>
                  <a:srgbClr val="FFFFFF"/>
                </a:solidFill>
              </a:rPr>
              <a:t>”</a:t>
            </a:r>
            <a:endParaRPr lang="en-US" altLang="ja-JP" b="1">
              <a:solidFill>
                <a:srgbClr val="FFFFFF"/>
              </a:solidFill>
            </a:endParaRPr>
          </a:p>
        </p:txBody>
      </p:sp>
      <p:sp>
        <p:nvSpPr>
          <p:cNvPr id="11" name="Rectangle 10"/>
          <p:cNvSpPr>
            <a:spLocks noChangeArrowheads="1"/>
          </p:cNvSpPr>
          <p:nvPr/>
        </p:nvSpPr>
        <p:spPr bwMode="auto">
          <a:xfrm>
            <a:off x="4456113" y="2374900"/>
            <a:ext cx="3513137" cy="922338"/>
          </a:xfrm>
          <a:prstGeom prst="rect">
            <a:avLst/>
          </a:prstGeom>
          <a:noFill/>
          <a:ln w="9525">
            <a:noFill/>
            <a:miter lim="800000"/>
            <a:headEnd/>
            <a:tailEnd/>
          </a:ln>
        </p:spPr>
        <p:txBody>
          <a:bodyPr>
            <a:spAutoFit/>
          </a:bodyPr>
          <a:lstStyle/>
          <a:p>
            <a:pPr marL="111125" lvl="1" indent="-111125">
              <a:spcAft>
                <a:spcPts val="1800"/>
              </a:spcAft>
            </a:pPr>
            <a:r>
              <a:rPr lang="ja-JP" altLang="en-US" b="1">
                <a:solidFill>
                  <a:srgbClr val="FFFFFF"/>
                </a:solidFill>
              </a:rPr>
              <a:t>“</a:t>
            </a:r>
            <a:r>
              <a:rPr lang="en-US" altLang="ja-JP" b="1">
                <a:solidFill>
                  <a:srgbClr val="FFFFFF"/>
                </a:solidFill>
              </a:rPr>
              <a:t>It</a:t>
            </a:r>
            <a:r>
              <a:rPr lang="ja-JP" altLang="en-US" b="1">
                <a:solidFill>
                  <a:srgbClr val="FFFFFF"/>
                </a:solidFill>
              </a:rPr>
              <a:t>’</a:t>
            </a:r>
            <a:r>
              <a:rPr lang="en-US" altLang="ja-JP" b="1">
                <a:solidFill>
                  <a:srgbClr val="FFFFFF"/>
                </a:solidFill>
              </a:rPr>
              <a:t>s always difficult to find </a:t>
            </a:r>
            <a:br>
              <a:rPr lang="en-US" altLang="ja-JP" b="1">
                <a:solidFill>
                  <a:srgbClr val="FFFFFF"/>
                </a:solidFill>
              </a:rPr>
            </a:br>
            <a:r>
              <a:rPr lang="en-US" altLang="ja-JP" b="1">
                <a:solidFill>
                  <a:srgbClr val="FFFFFF"/>
                </a:solidFill>
              </a:rPr>
              <a:t>an available meeting room when I need it…</a:t>
            </a:r>
            <a:r>
              <a:rPr lang="ja-JP" altLang="en-US" b="1">
                <a:solidFill>
                  <a:srgbClr val="FFFFFF"/>
                </a:solidFill>
              </a:rPr>
              <a:t>”</a:t>
            </a:r>
            <a:endParaRPr lang="en-US" b="1">
              <a:solidFill>
                <a:srgbClr val="FFFFFF"/>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smtClean="0">
              <a:ea typeface="ＭＳ Ｐゴシック" pitchFamily="34" charset="-128"/>
            </a:endParaRPr>
          </a:p>
        </p:txBody>
      </p:sp>
      <p:sp>
        <p:nvSpPr>
          <p:cNvPr id="9219" name="Text Placeholder 2"/>
          <p:cNvSpPr>
            <a:spLocks noGrp="1"/>
          </p:cNvSpPr>
          <p:nvPr>
            <p:ph type="body" sz="half" idx="1"/>
          </p:nvPr>
        </p:nvSpPr>
        <p:spPr/>
        <p:txBody>
          <a:bodyPr/>
          <a:lstStyle/>
          <a:p>
            <a:endParaRPr lang="en-US" smtClean="0">
              <a:ea typeface="ＭＳ Ｐゴシック" pitchFamily="34" charset="-128"/>
            </a:endParaRPr>
          </a:p>
        </p:txBody>
      </p:sp>
      <p:sp>
        <p:nvSpPr>
          <p:cNvPr id="9220" name="Content Placeholder 3"/>
          <p:cNvSpPr>
            <a:spLocks noGrp="1"/>
          </p:cNvSpPr>
          <p:nvPr>
            <p:ph sz="half" idx="2"/>
          </p:nvPr>
        </p:nvSpPr>
        <p:spPr/>
        <p:txBody>
          <a:bodyPr/>
          <a:lstStyle/>
          <a:p>
            <a:endParaRPr lang="en-US" smtClean="0">
              <a:ea typeface="ＭＳ Ｐゴシック" pitchFamily="34" charset="-128"/>
            </a:endParaRPr>
          </a:p>
        </p:txBody>
      </p:sp>
      <p:pic>
        <p:nvPicPr>
          <p:cNvPr id="9221" name="Picture 7"/>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9222" name="Rectangle 2"/>
          <p:cNvSpPr txBox="1">
            <a:spLocks noChangeArrowheads="1"/>
          </p:cNvSpPr>
          <p:nvPr/>
        </p:nvSpPr>
        <p:spPr bwMode="auto">
          <a:xfrm>
            <a:off x="338138" y="2127250"/>
            <a:ext cx="9218612" cy="3857625"/>
          </a:xfrm>
          <a:prstGeom prst="rect">
            <a:avLst/>
          </a:prstGeom>
          <a:noFill/>
          <a:ln w="9525">
            <a:noFill/>
            <a:miter lim="800000"/>
            <a:headEnd/>
            <a:tailEnd/>
          </a:ln>
        </p:spPr>
        <p:txBody>
          <a:bodyPr/>
          <a:lstStyle/>
          <a:p>
            <a:r>
              <a:rPr lang="en-US" sz="4000" b="1">
                <a:solidFill>
                  <a:schemeClr val="bg1"/>
                </a:solidFill>
              </a:rPr>
              <a:t>CUSTOMER CHALLENGES: </a:t>
            </a:r>
            <a:br>
              <a:rPr lang="en-US" sz="4000" b="1">
                <a:solidFill>
                  <a:schemeClr val="bg1"/>
                </a:solidFill>
              </a:rPr>
            </a:br>
            <a:r>
              <a:rPr lang="en-US" sz="4000" b="1">
                <a:solidFill>
                  <a:schemeClr val="bg1"/>
                </a:solidFill>
              </a:rPr>
              <a:t>COLLABORATION</a:t>
            </a:r>
            <a:endParaRPr lang="en-US" sz="3600" b="1">
              <a:solidFill>
                <a:schemeClr val="bg1"/>
              </a:solidFill>
            </a:endParaRPr>
          </a:p>
          <a:p>
            <a:pPr>
              <a:spcBef>
                <a:spcPts val="1800"/>
              </a:spcBef>
            </a:pPr>
            <a:r>
              <a:rPr lang="en-US" sz="2400" b="1">
                <a:solidFill>
                  <a:schemeClr val="bg1"/>
                </a:solidFill>
              </a:rPr>
              <a:t>WHAT WE HAVE HEARD… BUSINESS MANAGERS</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3" name="TextBox 12"/>
          <p:cNvSpPr txBox="1">
            <a:spLocks noChangeArrowheads="1"/>
          </p:cNvSpPr>
          <p:nvPr/>
        </p:nvSpPr>
        <p:spPr bwMode="auto">
          <a:xfrm>
            <a:off x="2801938" y="3048000"/>
            <a:ext cx="3119437" cy="1476375"/>
          </a:xfrm>
          <a:prstGeom prst="rect">
            <a:avLst/>
          </a:prstGeom>
          <a:noFill/>
          <a:ln w="9525">
            <a:noFill/>
            <a:miter lim="800000"/>
            <a:headEnd/>
            <a:tailEnd/>
          </a:ln>
        </p:spPr>
        <p:txBody>
          <a:bodyPr>
            <a:spAutoFit/>
          </a:bodyPr>
          <a:lstStyle/>
          <a:p>
            <a:pPr marL="111125" lvl="1" indent="-111125">
              <a:spcAft>
                <a:spcPts val="1800"/>
              </a:spcAft>
            </a:pPr>
            <a:r>
              <a:rPr lang="en-US" altLang="ja-JP" b="1">
                <a:solidFill>
                  <a:srgbClr val="FFFFFF"/>
                </a:solidFill>
              </a:rPr>
              <a:t>“Managing teams in distributed locations… and maintaining close working relationships </a:t>
            </a:r>
            <a:br>
              <a:rPr lang="en-US" altLang="ja-JP" b="1">
                <a:solidFill>
                  <a:srgbClr val="FFFFFF"/>
                </a:solidFill>
              </a:rPr>
            </a:br>
            <a:r>
              <a:rPr lang="en-US" altLang="ja-JP" b="1">
                <a:solidFill>
                  <a:srgbClr val="FFFFFF"/>
                </a:solidFill>
              </a:rPr>
              <a:t>is always a challenge...”</a:t>
            </a:r>
          </a:p>
        </p:txBody>
      </p:sp>
      <p:sp>
        <p:nvSpPr>
          <p:cNvPr id="14" name="Rectangle 13"/>
          <p:cNvSpPr>
            <a:spLocks noChangeArrowheads="1"/>
          </p:cNvSpPr>
          <p:nvPr/>
        </p:nvSpPr>
        <p:spPr bwMode="auto">
          <a:xfrm>
            <a:off x="4556125" y="317500"/>
            <a:ext cx="4000500" cy="646113"/>
          </a:xfrm>
          <a:prstGeom prst="rect">
            <a:avLst/>
          </a:prstGeom>
          <a:noFill/>
          <a:ln w="9525">
            <a:noFill/>
            <a:miter lim="800000"/>
            <a:headEnd/>
            <a:tailEnd/>
          </a:ln>
        </p:spPr>
        <p:txBody>
          <a:bodyPr>
            <a:spAutoFit/>
          </a:bodyPr>
          <a:lstStyle/>
          <a:p>
            <a:pPr marL="111125" lvl="1" indent="-111125">
              <a:spcAft>
                <a:spcPts val="1800"/>
              </a:spcAft>
            </a:pPr>
            <a:r>
              <a:rPr lang="en-US" altLang="ja-JP" b="1">
                <a:solidFill>
                  <a:srgbClr val="FFFFFF"/>
                </a:solidFill>
              </a:rPr>
              <a:t>“My employees are not collaborating enough…” </a:t>
            </a:r>
          </a:p>
        </p:txBody>
      </p:sp>
      <p:sp>
        <p:nvSpPr>
          <p:cNvPr id="15" name="Rectangle 14"/>
          <p:cNvSpPr>
            <a:spLocks noChangeArrowheads="1"/>
          </p:cNvSpPr>
          <p:nvPr/>
        </p:nvSpPr>
        <p:spPr bwMode="auto">
          <a:xfrm>
            <a:off x="873125" y="984250"/>
            <a:ext cx="3159125" cy="646113"/>
          </a:xfrm>
          <a:prstGeom prst="rect">
            <a:avLst/>
          </a:prstGeom>
          <a:noFill/>
          <a:ln w="9525">
            <a:noFill/>
            <a:miter lim="800000"/>
            <a:headEnd/>
            <a:tailEnd/>
          </a:ln>
        </p:spPr>
        <p:txBody>
          <a:bodyPr>
            <a:spAutoFit/>
          </a:bodyPr>
          <a:lstStyle/>
          <a:p>
            <a:pPr marL="111125" lvl="1" indent="-111125">
              <a:spcAft>
                <a:spcPts val="1800"/>
              </a:spcAft>
            </a:pPr>
            <a:r>
              <a:rPr lang="en-US" altLang="ja-JP" b="1">
                <a:solidFill>
                  <a:srgbClr val="FFFFFF"/>
                </a:solidFill>
              </a:rPr>
              <a:t>“I need to cut travel and accommodation costs…”</a:t>
            </a:r>
          </a:p>
        </p:txBody>
      </p:sp>
      <p:sp>
        <p:nvSpPr>
          <p:cNvPr id="16" name="Rectangle 15"/>
          <p:cNvSpPr>
            <a:spLocks noChangeArrowheads="1"/>
          </p:cNvSpPr>
          <p:nvPr/>
        </p:nvSpPr>
        <p:spPr bwMode="auto">
          <a:xfrm>
            <a:off x="4297363" y="1708150"/>
            <a:ext cx="3370262" cy="922338"/>
          </a:xfrm>
          <a:prstGeom prst="rect">
            <a:avLst/>
          </a:prstGeom>
          <a:noFill/>
          <a:ln w="9525">
            <a:noFill/>
            <a:miter lim="800000"/>
            <a:headEnd/>
            <a:tailEnd/>
          </a:ln>
        </p:spPr>
        <p:txBody>
          <a:bodyPr>
            <a:spAutoFit/>
          </a:bodyPr>
          <a:lstStyle/>
          <a:p>
            <a:pPr marL="111125" lvl="1" indent="-111125">
              <a:spcAft>
                <a:spcPts val="1800"/>
              </a:spcAft>
            </a:pPr>
            <a:r>
              <a:rPr lang="en-US" altLang="ja-JP" b="1">
                <a:solidFill>
                  <a:srgbClr val="FFFFFF"/>
                </a:solidFill>
              </a:rPr>
              <a:t>“I need to make my team more accessible to key partners and customers…”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smtClean="0">
              <a:ea typeface="ＭＳ Ｐゴシック" pitchFamily="34" charset="-128"/>
            </a:endParaRPr>
          </a:p>
        </p:txBody>
      </p:sp>
      <p:sp>
        <p:nvSpPr>
          <p:cNvPr id="11267" name="Text Placeholder 2"/>
          <p:cNvSpPr>
            <a:spLocks noGrp="1"/>
          </p:cNvSpPr>
          <p:nvPr>
            <p:ph type="body" sz="half" idx="1"/>
          </p:nvPr>
        </p:nvSpPr>
        <p:spPr/>
        <p:txBody>
          <a:bodyPr/>
          <a:lstStyle/>
          <a:p>
            <a:endParaRPr lang="en-US" smtClean="0">
              <a:ea typeface="ＭＳ Ｐゴシック" pitchFamily="34" charset="-128"/>
            </a:endParaRPr>
          </a:p>
        </p:txBody>
      </p:sp>
      <p:sp>
        <p:nvSpPr>
          <p:cNvPr id="11268" name="Content Placeholder 3"/>
          <p:cNvSpPr>
            <a:spLocks noGrp="1"/>
          </p:cNvSpPr>
          <p:nvPr>
            <p:ph sz="half" idx="2"/>
          </p:nvPr>
        </p:nvSpPr>
        <p:spPr/>
        <p:txBody>
          <a:bodyPr/>
          <a:lstStyle/>
          <a:p>
            <a:endParaRPr lang="en-US" smtClean="0">
              <a:ea typeface="ＭＳ Ｐゴシック" pitchFamily="34" charset="-128"/>
            </a:endParaRPr>
          </a:p>
        </p:txBody>
      </p:sp>
      <p:pic>
        <p:nvPicPr>
          <p:cNvPr id="11269" name="Picture 7"/>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1270" name="Rectangle 2"/>
          <p:cNvSpPr txBox="1">
            <a:spLocks noChangeArrowheads="1"/>
          </p:cNvSpPr>
          <p:nvPr/>
        </p:nvSpPr>
        <p:spPr bwMode="auto">
          <a:xfrm>
            <a:off x="338138" y="2127250"/>
            <a:ext cx="9218612" cy="3857625"/>
          </a:xfrm>
          <a:prstGeom prst="rect">
            <a:avLst/>
          </a:prstGeom>
          <a:noFill/>
          <a:ln w="9525">
            <a:noFill/>
            <a:miter lim="800000"/>
            <a:headEnd/>
            <a:tailEnd/>
          </a:ln>
        </p:spPr>
        <p:txBody>
          <a:bodyPr/>
          <a:lstStyle/>
          <a:p>
            <a:r>
              <a:rPr lang="en-US" sz="4000" b="1">
                <a:solidFill>
                  <a:schemeClr val="bg1"/>
                </a:solidFill>
              </a:rPr>
              <a:t>CUSTOMER CHALLENGES: </a:t>
            </a:r>
            <a:br>
              <a:rPr lang="en-US" sz="4000" b="1">
                <a:solidFill>
                  <a:schemeClr val="bg1"/>
                </a:solidFill>
              </a:rPr>
            </a:br>
            <a:r>
              <a:rPr lang="en-US" sz="4000" b="1">
                <a:solidFill>
                  <a:schemeClr val="bg1"/>
                </a:solidFill>
              </a:rPr>
              <a:t>COLLABORATION</a:t>
            </a:r>
            <a:endParaRPr lang="en-US" sz="3600" b="1">
              <a:solidFill>
                <a:schemeClr val="bg1"/>
              </a:solidFill>
            </a:endParaRPr>
          </a:p>
          <a:p>
            <a:pPr>
              <a:spcBef>
                <a:spcPts val="1800"/>
              </a:spcBef>
            </a:pPr>
            <a:r>
              <a:rPr lang="en-US" sz="2400" b="1">
                <a:solidFill>
                  <a:schemeClr val="bg1"/>
                </a:solidFill>
              </a:rPr>
              <a:t>WHAT WE HAVE HEARD… IT MANAGERS</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9" name="Rectangle 8"/>
          <p:cNvSpPr>
            <a:spLocks noChangeArrowheads="1"/>
          </p:cNvSpPr>
          <p:nvPr/>
        </p:nvSpPr>
        <p:spPr bwMode="auto">
          <a:xfrm>
            <a:off x="809625" y="1660525"/>
            <a:ext cx="4238625" cy="922338"/>
          </a:xfrm>
          <a:prstGeom prst="rect">
            <a:avLst/>
          </a:prstGeom>
          <a:noFill/>
          <a:ln w="9525">
            <a:noFill/>
            <a:miter lim="800000"/>
            <a:headEnd/>
            <a:tailEnd/>
          </a:ln>
        </p:spPr>
        <p:txBody>
          <a:bodyPr>
            <a:spAutoFit/>
          </a:bodyPr>
          <a:lstStyle/>
          <a:p>
            <a:pPr marL="111125" lvl="1" indent="-111125">
              <a:spcAft>
                <a:spcPts val="1800"/>
              </a:spcAft>
            </a:pPr>
            <a:r>
              <a:rPr lang="en-US" altLang="ja-JP" b="1">
                <a:solidFill>
                  <a:srgbClr val="FFFFFF"/>
                </a:solidFill>
              </a:rPr>
              <a:t>“It costs too much to properly equip all of our meeting rooms with proper collaboration systems…”</a:t>
            </a:r>
          </a:p>
        </p:txBody>
      </p:sp>
      <p:sp>
        <p:nvSpPr>
          <p:cNvPr id="10" name="Rectangle 9"/>
          <p:cNvSpPr>
            <a:spLocks noChangeArrowheads="1"/>
          </p:cNvSpPr>
          <p:nvPr/>
        </p:nvSpPr>
        <p:spPr bwMode="auto">
          <a:xfrm>
            <a:off x="5610225" y="285750"/>
            <a:ext cx="2724150" cy="2032000"/>
          </a:xfrm>
          <a:prstGeom prst="rect">
            <a:avLst/>
          </a:prstGeom>
          <a:noFill/>
          <a:ln w="9525">
            <a:noFill/>
            <a:miter lim="800000"/>
            <a:headEnd/>
            <a:tailEnd/>
          </a:ln>
        </p:spPr>
        <p:txBody>
          <a:bodyPr>
            <a:spAutoFit/>
          </a:bodyPr>
          <a:lstStyle/>
          <a:p>
            <a:pPr marL="111125" lvl="1" indent="-111125">
              <a:spcAft>
                <a:spcPts val="1800"/>
              </a:spcAft>
            </a:pPr>
            <a:r>
              <a:rPr lang="en-US" altLang="ja-JP" b="1">
                <a:solidFill>
                  <a:srgbClr val="FFFFFF"/>
                </a:solidFill>
              </a:rPr>
              <a:t>“I spend too much money / time supporting users </a:t>
            </a:r>
            <a:br>
              <a:rPr lang="en-US" altLang="ja-JP" b="1">
                <a:solidFill>
                  <a:srgbClr val="FFFFFF"/>
                </a:solidFill>
              </a:rPr>
            </a:br>
            <a:r>
              <a:rPr lang="en-US" altLang="ja-JP" b="1">
                <a:solidFill>
                  <a:srgbClr val="FFFFFF"/>
                </a:solidFill>
              </a:rPr>
              <a:t>in meetings and collab sessions </a:t>
            </a:r>
            <a:br>
              <a:rPr lang="en-US" altLang="ja-JP" b="1">
                <a:solidFill>
                  <a:srgbClr val="FFFFFF"/>
                </a:solidFill>
              </a:rPr>
            </a:br>
            <a:r>
              <a:rPr lang="en-US" altLang="ja-JP" b="1">
                <a:solidFill>
                  <a:srgbClr val="FFFFFF"/>
                </a:solidFill>
              </a:rPr>
              <a:t>that can’t figure </a:t>
            </a:r>
            <a:br>
              <a:rPr lang="en-US" altLang="ja-JP" b="1">
                <a:solidFill>
                  <a:srgbClr val="FFFFFF"/>
                </a:solidFill>
              </a:rPr>
            </a:br>
            <a:r>
              <a:rPr lang="en-US" altLang="ja-JP" b="1">
                <a:solidFill>
                  <a:srgbClr val="FFFFFF"/>
                </a:solidFill>
              </a:rPr>
              <a:t>out the system…”</a:t>
            </a:r>
          </a:p>
        </p:txBody>
      </p:sp>
      <p:sp>
        <p:nvSpPr>
          <p:cNvPr id="11" name="Rectangle 10"/>
          <p:cNvSpPr>
            <a:spLocks noChangeArrowheads="1"/>
          </p:cNvSpPr>
          <p:nvPr/>
        </p:nvSpPr>
        <p:spPr bwMode="auto">
          <a:xfrm>
            <a:off x="3667125" y="3152775"/>
            <a:ext cx="4064000" cy="922338"/>
          </a:xfrm>
          <a:prstGeom prst="rect">
            <a:avLst/>
          </a:prstGeom>
          <a:noFill/>
          <a:ln w="9525">
            <a:noFill/>
            <a:miter lim="800000"/>
            <a:headEnd/>
            <a:tailEnd/>
          </a:ln>
        </p:spPr>
        <p:txBody>
          <a:bodyPr>
            <a:spAutoFit/>
          </a:bodyPr>
          <a:lstStyle/>
          <a:p>
            <a:pPr marL="111125" lvl="1" indent="-111125">
              <a:spcAft>
                <a:spcPts val="1800"/>
              </a:spcAft>
            </a:pPr>
            <a:r>
              <a:rPr lang="en-US" altLang="ja-JP" b="1">
                <a:solidFill>
                  <a:srgbClr val="FFFFFF"/>
                </a:solidFill>
              </a:rPr>
              <a:t>“Deploying new collab systems is always a challenge. Why can’t it be simple?”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theme/theme1.xml><?xml version="1.0" encoding="utf-8"?>
<a:theme xmlns:a="http://schemas.openxmlformats.org/drawingml/2006/main" name="Default Design">
  <a:themeElements>
    <a:clrScheme name="Default Design 14">
      <a:dk1>
        <a:srgbClr val="7E8083"/>
      </a:dk1>
      <a:lt1>
        <a:srgbClr val="FFFFFF"/>
      </a:lt1>
      <a:dk2>
        <a:srgbClr val="FFFFFF"/>
      </a:dk2>
      <a:lt2>
        <a:srgbClr val="B6B8BA"/>
      </a:lt2>
      <a:accent1>
        <a:srgbClr val="006892"/>
      </a:accent1>
      <a:accent2>
        <a:srgbClr val="C1CD23"/>
      </a:accent2>
      <a:accent3>
        <a:srgbClr val="FFFFFF"/>
      </a:accent3>
      <a:accent4>
        <a:srgbClr val="6B6C6F"/>
      </a:accent4>
      <a:accent5>
        <a:srgbClr val="AAB9C7"/>
      </a:accent5>
      <a:accent6>
        <a:srgbClr val="AFBA1F"/>
      </a:accent6>
      <a:hlink>
        <a:srgbClr val="009FC2"/>
      </a:hlink>
      <a:folHlink>
        <a:srgbClr val="F78E1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006892"/>
        </a:accent1>
        <a:accent2>
          <a:srgbClr val="C1CD23"/>
        </a:accent2>
        <a:accent3>
          <a:srgbClr val="FFFFFF"/>
        </a:accent3>
        <a:accent4>
          <a:srgbClr val="000000"/>
        </a:accent4>
        <a:accent5>
          <a:srgbClr val="AAB9C7"/>
        </a:accent5>
        <a:accent6>
          <a:srgbClr val="AFBA1F"/>
        </a:accent6>
        <a:hlink>
          <a:srgbClr val="009FC2"/>
        </a:hlink>
        <a:folHlink>
          <a:srgbClr val="F78E1E"/>
        </a:folHlink>
      </a:clrScheme>
      <a:clrMap bg1="lt1" tx1="dk1" bg2="lt2" tx2="dk2" accent1="accent1" accent2="accent2" accent3="accent3" accent4="accent4" accent5="accent5" accent6="accent6" hlink="hlink" folHlink="folHlink"/>
    </a:extraClrScheme>
    <a:extraClrScheme>
      <a:clrScheme name="Default Design 14">
        <a:dk1>
          <a:srgbClr val="7E8083"/>
        </a:dk1>
        <a:lt1>
          <a:srgbClr val="FFFFFF"/>
        </a:lt1>
        <a:dk2>
          <a:srgbClr val="FFFFFF"/>
        </a:dk2>
        <a:lt2>
          <a:srgbClr val="B6B8BA"/>
        </a:lt2>
        <a:accent1>
          <a:srgbClr val="006892"/>
        </a:accent1>
        <a:accent2>
          <a:srgbClr val="C1CD23"/>
        </a:accent2>
        <a:accent3>
          <a:srgbClr val="FFFFFF"/>
        </a:accent3>
        <a:accent4>
          <a:srgbClr val="6B6C6F"/>
        </a:accent4>
        <a:accent5>
          <a:srgbClr val="AAB9C7"/>
        </a:accent5>
        <a:accent6>
          <a:srgbClr val="AFBA1F"/>
        </a:accent6>
        <a:hlink>
          <a:srgbClr val="009FC2"/>
        </a:hlink>
        <a:folHlink>
          <a:srgbClr val="F78E1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6588</TotalTime>
  <Words>1851</Words>
  <Application>Microsoft Office PowerPoint</Application>
  <PresentationFormat>On-screen Show (4:3)</PresentationFormat>
  <Paragraphs>284</Paragraphs>
  <Slides>33</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ＭＳ Ｐゴシック</vt:lpstr>
      <vt:lpstr>Calibri</vt:lpstr>
      <vt:lpstr>Times New Roman</vt:lpstr>
      <vt:lpstr>Symbol</vt:lpstr>
      <vt:lpstr>Wingdings</vt:lpstr>
      <vt:lpstr>Courier New</vt:lpstr>
      <vt:lpstr>Default Design</vt:lpstr>
      <vt:lpstr>MITEL  UC360 COLLABORATION POINT</vt:lpstr>
      <vt:lpstr>Slide 2</vt:lpstr>
      <vt:lpstr>THE COLLABORATION GAP</vt:lpstr>
      <vt:lpstr>Slide 4</vt:lpstr>
      <vt:lpstr>Slide 5</vt:lpstr>
      <vt:lpstr>Slide 6</vt:lpstr>
      <vt:lpstr>Slide 7</vt:lpstr>
      <vt:lpstr>Slide 8</vt:lpstr>
      <vt:lpstr>Slide 9</vt:lpstr>
      <vt:lpstr> CUSTOMERS NEED: SIMPLER COLLABORATION</vt:lpstr>
      <vt:lpstr>MITEL UC360 COLLABORATION POINT THE VOICE OF OUR CUSTOMERS</vt:lpstr>
      <vt:lpstr>MITEL UC360 COLLABORATION POINT THE VOICE OF OUR CUSTOMERS</vt:lpstr>
      <vt:lpstr>MITEL UC360 COLLABORATION POINT FOR THE PERSONAL OFFICE MEETING SPACE</vt:lpstr>
      <vt:lpstr>BUSINESS VALUE</vt:lpstr>
      <vt:lpstr>BUSINESS VALUE</vt:lpstr>
      <vt:lpstr>USER SIMPLIFY MEETINGS AND PRESENTATIONS</vt:lpstr>
      <vt:lpstr>USER IMPROVE COLLABORATION</vt:lpstr>
      <vt:lpstr>USER ENHANCE PRODUCTIVITY AND INNOVATION</vt:lpstr>
      <vt:lpstr>BUSINESS MANAGER IMPROVE EMPLOYEE PRODUCTIVITY</vt:lpstr>
      <vt:lpstr>Business Manager REDUCE COSTS</vt:lpstr>
      <vt:lpstr>IT MANAGER DEPLOY EASILY</vt:lpstr>
      <vt:lpstr>IT MANAGER REDUCE COSTS</vt:lpstr>
      <vt:lpstr> KEY DIFFERENTIATORS</vt:lpstr>
      <vt:lpstr>TECHNICAL OVERVIEW</vt:lpstr>
      <vt:lpstr>PLATFORM</vt:lpstr>
      <vt:lpstr> IN-ROOM PRESENTATION DELIVERY</vt:lpstr>
      <vt:lpstr> AUDIO CONFERENCING</vt:lpstr>
      <vt:lpstr>VISUAL COLLABORATION</vt:lpstr>
      <vt:lpstr>FLEXIBLE INTEROPERABILITY</vt:lpstr>
      <vt:lpstr>FIT WITH MITEL UCC SOLUTIONS</vt:lpstr>
      <vt:lpstr>Slide 31</vt:lpstr>
      <vt:lpstr>Slide 32</vt:lpstr>
      <vt:lpstr>THANK YOU</vt:lpstr>
    </vt:vector>
  </TitlesOfParts>
  <Company>Mitel</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Polaris Overview</dc:title>
  <dc:creator>Brooks Riendeau</dc:creator>
  <cp:lastModifiedBy>Lenovo User</cp:lastModifiedBy>
  <cp:revision>508</cp:revision>
  <cp:lastPrinted>2012-05-18T14:40:32Z</cp:lastPrinted>
  <dcterms:created xsi:type="dcterms:W3CDTF">2011-12-12T15:03:59Z</dcterms:created>
  <dcterms:modified xsi:type="dcterms:W3CDTF">2012-07-04T10:13:37Z</dcterms:modified>
</cp:coreProperties>
</file>